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40" r:id="rId1"/>
    <p:sldMasterId id="2147484452" r:id="rId2"/>
    <p:sldMasterId id="2147484548" r:id="rId3"/>
  </p:sldMasterIdLst>
  <p:notesMasterIdLst>
    <p:notesMasterId r:id="rId56"/>
  </p:notesMasterIdLst>
  <p:sldIdLst>
    <p:sldId id="281" r:id="rId4"/>
    <p:sldId id="285" r:id="rId5"/>
    <p:sldId id="286" r:id="rId6"/>
    <p:sldId id="334" r:id="rId7"/>
    <p:sldId id="288" r:id="rId8"/>
    <p:sldId id="289" r:id="rId9"/>
    <p:sldId id="290" r:id="rId10"/>
    <p:sldId id="291" r:id="rId11"/>
    <p:sldId id="292" r:id="rId12"/>
    <p:sldId id="332" r:id="rId13"/>
    <p:sldId id="294" r:id="rId14"/>
    <p:sldId id="295" r:id="rId15"/>
    <p:sldId id="297" r:id="rId16"/>
    <p:sldId id="298" r:id="rId17"/>
    <p:sldId id="299" r:id="rId18"/>
    <p:sldId id="300" r:id="rId19"/>
    <p:sldId id="301" r:id="rId20"/>
    <p:sldId id="352" r:id="rId21"/>
    <p:sldId id="302" r:id="rId22"/>
    <p:sldId id="303" r:id="rId23"/>
    <p:sldId id="304" r:id="rId24"/>
    <p:sldId id="305" r:id="rId25"/>
    <p:sldId id="306" r:id="rId26"/>
    <p:sldId id="307" r:id="rId27"/>
    <p:sldId id="335" r:id="rId28"/>
    <p:sldId id="308" r:id="rId29"/>
    <p:sldId id="340" r:id="rId30"/>
    <p:sldId id="336" r:id="rId31"/>
    <p:sldId id="338" r:id="rId32"/>
    <p:sldId id="339" r:id="rId33"/>
    <p:sldId id="309" r:id="rId34"/>
    <p:sldId id="318" r:id="rId35"/>
    <p:sldId id="319" r:id="rId36"/>
    <p:sldId id="320" r:id="rId37"/>
    <p:sldId id="310" r:id="rId38"/>
    <p:sldId id="311" r:id="rId39"/>
    <p:sldId id="321" r:id="rId40"/>
    <p:sldId id="326" r:id="rId41"/>
    <p:sldId id="325" r:id="rId42"/>
    <p:sldId id="333" r:id="rId43"/>
    <p:sldId id="327" r:id="rId44"/>
    <p:sldId id="347" r:id="rId45"/>
    <p:sldId id="313" r:id="rId46"/>
    <p:sldId id="350" r:id="rId47"/>
    <p:sldId id="341" r:id="rId48"/>
    <p:sldId id="342" r:id="rId49"/>
    <p:sldId id="345" r:id="rId50"/>
    <p:sldId id="343" r:id="rId51"/>
    <p:sldId id="328" r:id="rId52"/>
    <p:sldId id="351" r:id="rId53"/>
    <p:sldId id="353" r:id="rId54"/>
    <p:sldId id="329" r:id="rId55"/>
  </p:sldIdLst>
  <p:sldSz cx="9144000" cy="6858000" type="screen4x3"/>
  <p:notesSz cx="7315200" cy="9601200"/>
  <p:defaultTextStyle>
    <a:defPPr>
      <a:defRPr lang="es-A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 Paula Goijman" initials="AP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4D6"/>
    <a:srgbClr val="1E9399"/>
    <a:srgbClr val="636382"/>
    <a:srgbClr val="565672"/>
    <a:srgbClr val="FFCCCC"/>
    <a:srgbClr val="D3F5F6"/>
    <a:srgbClr val="484860"/>
    <a:srgbClr val="333333"/>
    <a:srgbClr val="3D3D49"/>
    <a:srgbClr val="4F4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3357" autoAdjust="0"/>
  </p:normalViewPr>
  <p:slideViewPr>
    <p:cSldViewPr>
      <p:cViewPr varScale="1">
        <p:scale>
          <a:sx n="80" d="100"/>
          <a:sy n="80" d="100"/>
        </p:scale>
        <p:origin x="140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2461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142776" y="0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E816AA0B-255E-4B1C-B572-8E6E92E47F25}" type="datetimeFigureOut">
              <a:rPr lang="es-ES"/>
              <a:pPr>
                <a:defRPr/>
              </a:pPr>
              <a:t>11/04/2023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pPr lvl="0"/>
            <a:endParaRPr lang="es-ES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31180" y="4561109"/>
            <a:ext cx="5852843" cy="4320080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1" y="9119144"/>
            <a:ext cx="3170717" cy="48052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142776" y="9119144"/>
            <a:ext cx="3170717" cy="480521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A37165C-6ECF-4EEF-943C-C2B6859891A8}" type="slidenum">
              <a:rPr lang="es-ES" altLang="es-AR"/>
              <a:pPr/>
              <a:t>‹#›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80809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61180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7746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00505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84217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14229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61221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75587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24325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POPULATION INTEGRATED MODELS</a:t>
            </a:r>
          </a:p>
          <a:p>
            <a:r>
              <a:rPr lang="es-ES" dirty="0" smtClean="0"/>
              <a:t>MULTINOMIAL</a:t>
            </a:r>
            <a:r>
              <a:rPr lang="es-ES" baseline="0" dirty="0" smtClean="0"/>
              <a:t> N MIXTURE</a:t>
            </a:r>
          </a:p>
          <a:p>
            <a:r>
              <a:rPr lang="es-ES" baseline="0" dirty="0" smtClean="0"/>
              <a:t>MULTISTATE OCCUPANCY</a:t>
            </a:r>
          </a:p>
          <a:p>
            <a:r>
              <a:rPr lang="es-ES" baseline="0" dirty="0" smtClean="0"/>
              <a:t>MULTI SCALE</a:t>
            </a:r>
          </a:p>
          <a:p>
            <a:r>
              <a:rPr lang="es-ES" baseline="0" smtClean="0"/>
              <a:t>SPATIAL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92546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46075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0699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73208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56353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28098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57975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3533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13426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Frederik</a:t>
            </a:r>
            <a:r>
              <a:rPr lang="es-ES" dirty="0" smtClean="0"/>
              <a:t> </a:t>
            </a:r>
            <a:r>
              <a:rPr lang="es-ES" dirty="0" err="1" smtClean="0"/>
              <a:t>Linlcoln</a:t>
            </a:r>
            <a:r>
              <a:rPr lang="es-ES" dirty="0" smtClean="0"/>
              <a:t> Gustav (popularizo el</a:t>
            </a:r>
            <a:r>
              <a:rPr lang="es-ES" baseline="0" dirty="0" smtClean="0"/>
              <a:t> enfoque)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35316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16482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29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98500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16639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6269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45470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0898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4461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03927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40520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18872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34884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91437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39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16060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07124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6035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734367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136886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65525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3234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19841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2727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12542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49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399320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52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70351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7785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9707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31795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679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7165C-6ECF-4EEF-943C-C2B6859891A8}" type="slidenum">
              <a:rPr lang="es-ES" altLang="es-AR" smtClean="0"/>
              <a:pPr/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5803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031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93731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9608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3033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082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24164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53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568988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74344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23959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sp>
        <p:nvSpPr>
          <p:cNvPr id="2" name="TextBox 1"/>
          <p:cNvSpPr txBox="1"/>
          <p:nvPr userDrawn="1"/>
        </p:nvSpPr>
        <p:spPr>
          <a:xfrm rot="20049298">
            <a:off x="1551754" y="3085722"/>
            <a:ext cx="5848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GOIJMAN, SERAFINI,</a:t>
            </a:r>
            <a:r>
              <a:rPr lang="es-AR" sz="2800" baseline="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CONTRERAS 2023</a:t>
            </a:r>
            <a:endParaRPr lang="es-ES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63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65292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09773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48666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9866490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70096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1301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934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0477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099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935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816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894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7DA26DE-D93C-4C69-8AB9-0DC9DF594737}" type="datetimeFigureOut">
              <a:rPr lang="es-AR" smtClean="0"/>
              <a:pPr>
                <a:defRPr/>
              </a:pPr>
              <a:t>11/04/2023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E6A9779-67F1-4867-A584-55A69026F865}" type="slidenum">
              <a:rPr lang="es-AR" altLang="es-AR" smtClean="0"/>
              <a:pPr/>
              <a:t>‹#›</a:t>
            </a:fld>
            <a:endParaRPr lang="es-AR" altLang="es-A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42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3.wdp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3.wdp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536" y="188640"/>
            <a:ext cx="4752528" cy="3535850"/>
          </a:xfrm>
          <a:prstGeom prst="rect">
            <a:avLst/>
          </a:prstGeom>
          <a:solidFill>
            <a:srgbClr val="58B6C0">
              <a:alpha val="20000"/>
            </a:srgbClr>
          </a:solidFill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lnSpc>
                <a:spcPct val="120000"/>
              </a:lnSpc>
              <a:defRPr/>
            </a:pPr>
            <a:r>
              <a:rPr lang="es-ES" sz="32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5</a:t>
            </a:r>
          </a:p>
          <a:p>
            <a:pPr algn="l">
              <a:lnSpc>
                <a:spcPct val="120000"/>
              </a:lnSpc>
              <a:defRPr/>
            </a:pPr>
            <a:r>
              <a:rPr lang="es-ES" sz="3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ES" sz="300" dirty="0" smtClean="0">
                <a:solidFill>
                  <a:srgbClr val="3D3D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n-ea"/>
                <a:cs typeface="Arial" charset="0"/>
              </a:rPr>
              <a:t>DETECCIÓN IMPERFECTA Y MODELOS DE OCUPACIÓN</a:t>
            </a:r>
            <a:endParaRPr lang="en-U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ea typeface="+mn-ea"/>
              <a:cs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536" y="3789040"/>
            <a:ext cx="4304284" cy="11521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de Posgrado:  “</a:t>
            </a: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y estimación de ocupación para poblaciones y comunidades de especies bajo enfoque </a:t>
            </a:r>
            <a:r>
              <a:rPr lang="es-ES" sz="2000" dirty="0" smtClean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Bayesiano”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ES" sz="105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41774"/>
            <a:ext cx="3246010" cy="854977"/>
          </a:xfrm>
          <a:prstGeom prst="rect">
            <a:avLst/>
          </a:prstGeom>
        </p:spPr>
      </p:pic>
      <p:pic>
        <p:nvPicPr>
          <p:cNvPr id="13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688624"/>
            <a:ext cx="3380106" cy="1236320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395536" y="5373216"/>
            <a:ext cx="3108926" cy="8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CCT CONICET Mendoza</a:t>
            </a:r>
          </a:p>
          <a:p>
            <a:pPr>
              <a:lnSpc>
                <a:spcPct val="130000"/>
              </a:lnSpc>
              <a:defRPr/>
            </a:pPr>
            <a:r>
              <a:rPr lang="es-ES" sz="2000" dirty="0">
                <a:solidFill>
                  <a:srgbClr val="3D3D49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24 - 28 Abril 2023</a:t>
            </a:r>
            <a:endParaRPr lang="en-US" sz="2000" dirty="0">
              <a:solidFill>
                <a:srgbClr val="3D3D49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445224"/>
            <a:ext cx="896788" cy="796489"/>
          </a:xfrm>
          <a:prstGeom prst="rect">
            <a:avLst/>
          </a:prstGeom>
        </p:spPr>
      </p:pic>
      <p:pic>
        <p:nvPicPr>
          <p:cNvPr id="16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297679"/>
            <a:ext cx="3288975" cy="923409"/>
          </a:xfrm>
          <a:prstGeom prst="rect">
            <a:avLst/>
          </a:prstGeom>
        </p:spPr>
      </p:pic>
      <p:pic>
        <p:nvPicPr>
          <p:cNvPr id="17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458714"/>
            <a:ext cx="2516009" cy="15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35292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74910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90934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i.imgur.com/lJH2J6S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53745"/>
            <a:ext cx="3888432" cy="29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91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133631"/>
            <a:ext cx="8865642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Modelado teniendo en cuenta la </a:t>
            </a:r>
            <a:r>
              <a:rPr lang="es-ES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detección</a:t>
            </a: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 los análisis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 smtClean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marL="1828800" lvl="4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Controlable con buen diseño/ observadores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20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s-ES" sz="2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Aunque también puede ser modelado</a:t>
            </a:r>
            <a:endParaRPr lang="es-ES" sz="20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Bent-Up Arrow 7"/>
          <p:cNvSpPr/>
          <p:nvPr/>
        </p:nvSpPr>
        <p:spPr>
          <a:xfrm rot="5400000">
            <a:off x="1664677" y="4392107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Bent-Up Arrow 9"/>
          <p:cNvSpPr/>
          <p:nvPr/>
        </p:nvSpPr>
        <p:spPr>
          <a:xfrm rot="5400000">
            <a:off x="1664677" y="2015843"/>
            <a:ext cx="270030" cy="504056"/>
          </a:xfrm>
          <a:prstGeom prst="bentUpArrow">
            <a:avLst>
              <a:gd name="adj1" fmla="val 6025"/>
              <a:gd name="adj2" fmla="val 15513"/>
              <a:gd name="adj3" fmla="val 206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65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ESTUDIOS QUE INCORPORAN PROBABILIDAD DE DETECCIÓN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1450288"/>
            <a:ext cx="8793634" cy="5219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Observacionales: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no se identifican individuos</a:t>
            </a:r>
            <a:endParaRPr lang="es-ES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individuos), rastros, sonidos, etc.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 y Detectado / Presente y No Detectado/ Ausente y No Detectado / Ausente y Detectado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Registros de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especies,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rastros,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6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etc. </a:t>
            </a:r>
            <a:r>
              <a:rPr lang="es-ES" sz="26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Distancias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 de detección en función de distancias</a:t>
            </a:r>
          </a:p>
          <a:p>
            <a:pPr marL="0" indent="0">
              <a:spcBef>
                <a:spcPts val="1800"/>
              </a:spcBef>
              <a:spcAft>
                <a:spcPts val="0"/>
              </a:spcAft>
              <a:buNone/>
              <a:defRPr/>
            </a:pPr>
            <a:r>
              <a:rPr lang="es-ES" sz="2800" b="1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CMR (Captura-Marcado-Recaptura): </a:t>
            </a:r>
            <a:r>
              <a:rPr lang="es-ES" sz="28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lo general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ES" sz="28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identifican </a:t>
            </a: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</a:t>
            </a:r>
            <a:endParaRPr lang="es-ES" sz="28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2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07921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917467"/>
            <a:ext cx="7632848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Relación con hábitat/ paisaje / recursos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Abundancia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Supervivencia, otros parámetros demográficos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Tiempo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Organismo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recapturado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ser identificado a nivel individual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Marcas permanentes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Disponibilidad de datos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917467"/>
            <a:ext cx="8712968" cy="5463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CERRADA</a:t>
            </a: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abundancia constante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hay ganancias ni pérdidas en la población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Supuesto aproximado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defRPr/>
            </a:pPr>
            <a:endParaRPr lang="es-ES" sz="7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POBLACION 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ABIERTA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69913" lvl="1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 cambios en la abundancia durante el estudio</a:t>
            </a: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Pérdidas (muertes o emigraciones) o ganancias (reproducción o inmigración</a:t>
            </a: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08050"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Foco de la estimación en tasas como las de supervivencia, reproducción, y abundancias</a:t>
            </a:r>
            <a:endParaRPr lang="es-ES" sz="20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5576" y="5349116"/>
                <a:ext cx="75877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s-E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s-E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349116"/>
                <a:ext cx="7587716" cy="600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51520" y="107921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CLASIFICACIÓN y SELECCIÓN de MODELOS</a:t>
            </a:r>
          </a:p>
        </p:txBody>
      </p:sp>
    </p:spTree>
    <p:extLst>
      <p:ext uri="{BB962C8B-B14F-4D97-AF65-F5344CB8AC3E}">
        <p14:creationId xmlns:p14="http://schemas.microsoft.com/office/powerpoint/2010/main" val="411444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9512" y="116629"/>
          <a:ext cx="8928993" cy="67303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858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47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76352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MÉTODOS POBLACIONES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Gill Sans MT" panose="020B0502020104020203" pitchFamily="34" charset="0"/>
                        </a:rPr>
                        <a:t>PARÁMETROS</a:t>
                      </a:r>
                      <a:endParaRPr lang="es-E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2000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smtClean="0">
                          <a:latin typeface="Gill Sans MT" panose="020B0502020104020203" pitchFamily="34" charset="0"/>
                        </a:rPr>
                        <a:t>OBSERVACIÓN</a:t>
                      </a: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Ocupación (Psi), 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Detección (p)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Colonización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Ɣ</a:t>
                      </a:r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),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Extinción (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Ɛ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ROYLE-NICHOLS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Psi, p, Abundancia (N)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 sz="200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MODELOS N-MIXTOS</a:t>
                      </a:r>
                    </a:p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 SIMPLE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p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22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ESTACIONES MULTIPLES (POBLAC. ABIERTA)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N, p, </a:t>
                      </a:r>
                      <a:r>
                        <a:rPr lang="es-ES" sz="2200" dirty="0" smtClean="0">
                          <a:latin typeface="Arial"/>
                          <a:cs typeface="Arial"/>
                        </a:rPr>
                        <a:t>etc.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MUESTREO</a:t>
                      </a:r>
                      <a:r>
                        <a:rPr lang="es-ES" sz="2200" baseline="0" dirty="0" smtClean="0">
                          <a:latin typeface="Gill Sans MT" panose="020B0502020104020203" pitchFamily="34" charset="0"/>
                        </a:rPr>
                        <a:t> DE DISTANCIAS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“DISTANCE SAMPLING”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200" dirty="0" smtClean="0">
                          <a:latin typeface="Gill Sans MT" panose="020B0502020104020203" pitchFamily="34" charset="0"/>
                        </a:rPr>
                        <a:t>Densidad, N</a:t>
                      </a:r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88112">
                <a:tc rowSpan="2">
                  <a:txBody>
                    <a:bodyPr/>
                    <a:lstStyle/>
                    <a:p>
                      <a:pPr algn="ctr"/>
                      <a:r>
                        <a:rPr lang="es-ES" sz="24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CMR</a:t>
                      </a:r>
                      <a:endParaRPr lang="es-ES" sz="24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</a:t>
                      </a:r>
                      <a:r>
                        <a:rPr lang="es-ES" sz="2200" baseline="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 CERRADAS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93922">
                <a:tc vMerge="1">
                  <a:txBody>
                    <a:bodyPr/>
                    <a:lstStyle/>
                    <a:p>
                      <a:endParaRPr lang="es-E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 smtClean="0">
                          <a:solidFill>
                            <a:srgbClr val="636382"/>
                          </a:solidFill>
                          <a:latin typeface="Gill Sans MT" panose="020B0502020104020203" pitchFamily="34" charset="0"/>
                        </a:rPr>
                        <a:t>POBLACIONES ABIERTAS</a:t>
                      </a:r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s-ES" sz="2200" dirty="0">
                        <a:solidFill>
                          <a:srgbClr val="636382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0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55576" y="548680"/>
          <a:ext cx="7992888" cy="29523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768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POBLACIONES</a:t>
                      </a:r>
                      <a:endParaRPr lang="es-ES" sz="2400" b="1" kern="1200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20170">
                <a:tc>
                  <a:txBody>
                    <a:bodyPr/>
                    <a:lstStyle/>
                    <a:p>
                      <a:pPr algn="ctr"/>
                      <a:endParaRPr lang="es-ES" sz="2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kern="120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MÉTODOS COMUNIDADES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775541815"/>
                  </a:ext>
                </a:extLst>
              </a:tr>
              <a:tr h="13119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2400" b="1" dirty="0" smtClean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2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OCUPACIÓN</a:t>
                      </a:r>
                      <a:endParaRPr lang="es-ES" sz="2200" b="1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7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6" y="45623"/>
            <a:ext cx="4041364" cy="603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17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40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6" y="45623"/>
            <a:ext cx="4041364" cy="603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17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976" y="1124744"/>
            <a:ext cx="3618545" cy="52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4741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BASES 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1052736"/>
            <a:ext cx="8712968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Definida como la proporción de área </a:t>
            </a: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ocupadas por una especie o 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 de muestreo donde la especie está presente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Requiere menor esfuerzo que estimación de abundancia (datos de presencia/ausencia)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til en estudios a gran escala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Útil en especies raras donde la abundancia no pude ser estimada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s-AR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asume que </a:t>
            </a:r>
            <a:r>
              <a:rPr lang="es-AR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las especies </a:t>
            </a:r>
            <a:r>
              <a:rPr lang="es-AR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son </a:t>
            </a:r>
            <a:r>
              <a:rPr lang="es-AR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contadas </a:t>
            </a:r>
            <a:r>
              <a:rPr lang="es-AR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cada muestreo (como la abundancia)</a:t>
            </a: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2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1124744"/>
            <a:ext cx="8712968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prácticamente cualquier estudio es imposible asegurarse que todos los animales presentes sean detectados.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Asumir detección total es hacer un “censo” de una población (o comunidad)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Todos los individuos son registrados sin error.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Cuando hacemos un muestreo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muestreamos el área completa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Perdemos registros de algunos animales presentes</a:t>
            </a:r>
          </a:p>
        </p:txBody>
      </p:sp>
    </p:spTree>
    <p:extLst>
      <p:ext uri="{BB962C8B-B14F-4D97-AF65-F5344CB8AC3E}">
        <p14:creationId xmlns:p14="http://schemas.microsoft.com/office/powerpoint/2010/main" val="23564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44624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980728"/>
            <a:ext cx="8136904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s-E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Preguntas ecológicas basadas en datos de ocupación: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Dinámica </a:t>
            </a: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s-ES" sz="28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metapoblaciones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Estudios de 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 y rangos geográficos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Relaciones con el hábitat y selección de recursos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Monitoreos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gran escala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Interacción entre especies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Epidemiología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endParaRPr lang="es-ES" sz="28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6773" y="164398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GRAN ESCALA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385" y="5283194"/>
            <a:ext cx="6792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2006                           2009                           2012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4052" r="13862"/>
          <a:stretch/>
        </p:blipFill>
        <p:spPr>
          <a:xfrm>
            <a:off x="7406609" y="45757"/>
            <a:ext cx="1685886" cy="118872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50900" y="1276279"/>
            <a:ext cx="2893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Columba </a:t>
            </a:r>
            <a:r>
              <a:rPr lang="en-US" sz="2800" i="1" dirty="0" err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picazuro</a:t>
            </a:r>
            <a:endParaRPr lang="en-US" sz="2800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23203" r="26022" b="17037"/>
          <a:stretch/>
        </p:blipFill>
        <p:spPr>
          <a:xfrm>
            <a:off x="91489" y="1874500"/>
            <a:ext cx="2970477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23698" r="26247" b="17601"/>
          <a:stretch/>
        </p:blipFill>
        <p:spPr>
          <a:xfrm>
            <a:off x="3017537" y="1874464"/>
            <a:ext cx="3033975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23203" r="26247" b="18268"/>
          <a:stretch/>
        </p:blipFill>
        <p:spPr>
          <a:xfrm>
            <a:off x="6035024" y="1874463"/>
            <a:ext cx="3032943" cy="33832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/>
          <a:stretch>
            <a:fillRect/>
          </a:stretch>
        </p:blipFill>
        <p:spPr bwMode="auto">
          <a:xfrm>
            <a:off x="91478" y="5532084"/>
            <a:ext cx="822960" cy="118872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406609" y="960147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EBECE8"/>
                </a:solidFill>
                <a:latin typeface="Arial Narrow" panose="020B0606020202030204" pitchFamily="34" charset="0"/>
              </a:rPr>
              <a:t>M. </a:t>
            </a:r>
            <a:r>
              <a:rPr lang="en-US" sz="1200" b="1" dirty="0" err="1">
                <a:solidFill>
                  <a:srgbClr val="EBECE8"/>
                </a:solidFill>
                <a:latin typeface="Arial Narrow" panose="020B0606020202030204" pitchFamily="34" charset="0"/>
              </a:rPr>
              <a:t>Canevari</a:t>
            </a:r>
            <a:endParaRPr lang="en-US" sz="1200" b="1" dirty="0">
              <a:solidFill>
                <a:srgbClr val="EBECE8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1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4590" y="132853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EJ. HABITAT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6" t="42896" r="42106" b="38960"/>
          <a:stretch/>
        </p:blipFill>
        <p:spPr>
          <a:xfrm>
            <a:off x="3901388" y="5074885"/>
            <a:ext cx="2038764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0" t="46114" r="36884" b="39259"/>
          <a:stretch/>
        </p:blipFill>
        <p:spPr>
          <a:xfrm>
            <a:off x="1707272" y="5074885"/>
            <a:ext cx="2072640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/>
          <a:stretch/>
        </p:blipFill>
        <p:spPr bwMode="auto">
          <a:xfrm>
            <a:off x="1500946" y="1325903"/>
            <a:ext cx="2278966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428938" y="3909821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Granívoros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/>
          <a:stretch/>
        </p:blipFill>
        <p:spPr bwMode="auto">
          <a:xfrm>
            <a:off x="3896192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/>
          <a:stretch/>
        </p:blipFill>
        <p:spPr bwMode="auto">
          <a:xfrm>
            <a:off x="6083348" y="1325903"/>
            <a:ext cx="2089052" cy="24688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6155356" y="3886195"/>
            <a:ext cx="2089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aéreos</a:t>
            </a:r>
            <a:r>
              <a:rPr lang="en-US" sz="2200" dirty="0" smtClean="0">
                <a:solidFill>
                  <a:schemeClr val="tx1"/>
                </a:solidFill>
              </a:rPr>
              <a:t> y de </a:t>
            </a:r>
            <a:r>
              <a:rPr lang="en-US" sz="2200" dirty="0" err="1" smtClean="0">
                <a:solidFill>
                  <a:schemeClr val="tx1"/>
                </a:solidFill>
              </a:rPr>
              <a:t>vuelo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elástico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 t="40351" r="36417" b="36785"/>
          <a:stretch/>
        </p:blipFill>
        <p:spPr>
          <a:xfrm>
            <a:off x="6012160" y="5074885"/>
            <a:ext cx="2057286" cy="155448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870556" y="1562047"/>
            <a:ext cx="553998" cy="20109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400" dirty="0" err="1" smtClean="0"/>
              <a:t>Ocupación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05202" y="3933056"/>
            <a:ext cx="22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Insectívoros</a:t>
            </a:r>
            <a:r>
              <a:rPr lang="en-US" sz="2200" dirty="0" smtClean="0">
                <a:solidFill>
                  <a:schemeClr val="tx1"/>
                </a:solidFill>
              </a:rPr>
              <a:t> de </a:t>
            </a:r>
            <a:r>
              <a:rPr lang="en-US" sz="2200" dirty="0" err="1" smtClean="0">
                <a:solidFill>
                  <a:schemeClr val="tx1"/>
                </a:solidFill>
              </a:rPr>
              <a:t>follaje</a:t>
            </a:r>
            <a:r>
              <a:rPr lang="en-US" sz="2200" dirty="0" smtClean="0">
                <a:solidFill>
                  <a:schemeClr val="tx1"/>
                </a:solidFill>
              </a:rPr>
              <a:t> x </a:t>
            </a:r>
            <a:r>
              <a:rPr lang="en-US" sz="2200" dirty="0" err="1" smtClean="0">
                <a:solidFill>
                  <a:schemeClr val="tx1"/>
                </a:solidFill>
              </a:rPr>
              <a:t>espigueo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92889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3528" y="980728"/>
                <a:ext cx="8784976" cy="5098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Definiciones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r>
                      <a:rPr lang="el-GR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𝛹</m:t>
                    </m:r>
                  </m:oMath>
                </a14:m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es la probabilidad que un sitio seleccionado al azar, o una unidad de muestreo en un área de interés, esté ocupado por una especie.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80728"/>
                <a:ext cx="8784976" cy="5098383"/>
              </a:xfrm>
              <a:prstGeom prst="rect">
                <a:avLst/>
              </a:prstGeom>
              <a:blipFill rotWithShape="0">
                <a:blip r:embed="rId3"/>
                <a:stretch>
                  <a:fillRect l="-1388" t="-1316" r="-180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3491716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636382"/>
                </a:solidFill>
              </a:rPr>
              <a:t>“</a:t>
            </a:r>
            <a:r>
              <a:rPr lang="es-ES" dirty="0" err="1" smtClean="0">
                <a:solidFill>
                  <a:srgbClr val="636382"/>
                </a:solidFill>
              </a:rPr>
              <a:t>naive</a:t>
            </a:r>
            <a:r>
              <a:rPr lang="es-ES" dirty="0" smtClean="0">
                <a:solidFill>
                  <a:srgbClr val="636382"/>
                </a:solidFill>
              </a:rPr>
              <a:t>” – subestiman ocupación</a:t>
            </a:r>
            <a:endParaRPr lang="es-ES" dirty="0">
              <a:solidFill>
                <a:srgbClr val="6363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594" y="99447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9512" y="828543"/>
                <a:ext cx="8784976" cy="2528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lang="es-ES" sz="16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l-GR" sz="2800" i="1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636382"/>
                          </a:solidFill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382"/>
                                  </a:solidFill>
                                  <a:latin typeface="Cambria Math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rgbClr val="636382"/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el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pero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</a:t>
                </a:r>
                <a:r>
                  <a:rPr lang="en-U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porque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número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real de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sitios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“s” </a:t>
                </a:r>
                <a:r>
                  <a:rPr lang="en-US" sz="2800" b="0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ocupados</a:t>
                </a:r>
                <a:r>
                  <a:rPr lang="en-U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 lo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vemos</a:t>
                </a:r>
                <a:r>
                  <a:rPr lang="en-U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 err="1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realmente</a:t>
                </a:r>
                <a:endParaRPr lang="en-US" sz="28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28543"/>
                <a:ext cx="8784976" cy="2528449"/>
              </a:xfrm>
              <a:prstGeom prst="rect">
                <a:avLst/>
              </a:prstGeom>
              <a:blipFill rotWithShape="0">
                <a:blip r:embed="rId3"/>
                <a:stretch>
                  <a:fillRect l="-1387" b="-5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115616" y="382183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1147147" y="435272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1210209" y="469984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493988" y="502655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903892" y="539409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424154" y="580247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840829" y="398518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2234967" y="408728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493988" y="400560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59042" y="414908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37816" y="401364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385409" y="400560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5203" y="401364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17936" y="401364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7976" y="401364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804747" y="408728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5151588" y="418187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578426" y="418187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026483" y="482149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585430" y="445881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828497" y="560632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585430" y="479987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3124998" y="446099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4105710" y="448189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886946" y="561351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5262708" y="442212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529646" y="552654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854155" y="585145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5216502" y="484891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362998" y="436138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346440" y="517921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1249364" y="416807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1249364" y="442254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604575" y="413685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537758" y="480437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761894" y="486916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6177880" y="404778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6177880" y="442952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444208" y="396499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438286" y="432503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79855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091639"/>
            <a:ext cx="849694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tamaño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naturaleza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definida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natural 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arbitrariamente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Generalmente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interesan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un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número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potenciales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asique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cantidad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un set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más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grande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Interés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que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esté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endParaRPr lang="es-ES" sz="2400" b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430" y="930969"/>
            <a:ext cx="871296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hecho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concreto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realización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vs.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z="2400" b="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robabilidad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expectativa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priori 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que un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esté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4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27584" y="3284984"/>
            <a:ext cx="4950372" cy="2511533"/>
          </a:xfrm>
          <a:custGeom>
            <a:avLst/>
            <a:gdLst>
              <a:gd name="connsiteX0" fmla="*/ 567558 w 4950372"/>
              <a:gd name="connsiteY0" fmla="*/ 47297 h 1939159"/>
              <a:gd name="connsiteX1" fmla="*/ 567558 w 4950372"/>
              <a:gd name="connsiteY1" fmla="*/ 47297 h 1939159"/>
              <a:gd name="connsiteX2" fmla="*/ 725213 w 4950372"/>
              <a:gd name="connsiteY2" fmla="*/ 126124 h 1939159"/>
              <a:gd name="connsiteX3" fmla="*/ 977462 w 4950372"/>
              <a:gd name="connsiteY3" fmla="*/ 157655 h 1939159"/>
              <a:gd name="connsiteX4" fmla="*/ 1040524 w 4950372"/>
              <a:gd name="connsiteY4" fmla="*/ 189186 h 1939159"/>
              <a:gd name="connsiteX5" fmla="*/ 1119351 w 4950372"/>
              <a:gd name="connsiteY5" fmla="*/ 204952 h 1939159"/>
              <a:gd name="connsiteX6" fmla="*/ 1182413 w 4950372"/>
              <a:gd name="connsiteY6" fmla="*/ 220717 h 1939159"/>
              <a:gd name="connsiteX7" fmla="*/ 1308538 w 4950372"/>
              <a:gd name="connsiteY7" fmla="*/ 252248 h 1939159"/>
              <a:gd name="connsiteX8" fmla="*/ 1655379 w 4950372"/>
              <a:gd name="connsiteY8" fmla="*/ 236483 h 1939159"/>
              <a:gd name="connsiteX9" fmla="*/ 1702676 w 4950372"/>
              <a:gd name="connsiteY9" fmla="*/ 220717 h 1939159"/>
              <a:gd name="connsiteX10" fmla="*/ 1765738 w 4950372"/>
              <a:gd name="connsiteY10" fmla="*/ 204952 h 1939159"/>
              <a:gd name="connsiteX11" fmla="*/ 1844565 w 4950372"/>
              <a:gd name="connsiteY11" fmla="*/ 173421 h 1939159"/>
              <a:gd name="connsiteX12" fmla="*/ 2317531 w 4950372"/>
              <a:gd name="connsiteY12" fmla="*/ 141890 h 1939159"/>
              <a:gd name="connsiteX13" fmla="*/ 3515710 w 4950372"/>
              <a:gd name="connsiteY13" fmla="*/ 157655 h 1939159"/>
              <a:gd name="connsiteX14" fmla="*/ 3689131 w 4950372"/>
              <a:gd name="connsiteY14" fmla="*/ 204952 h 1939159"/>
              <a:gd name="connsiteX15" fmla="*/ 3736427 w 4950372"/>
              <a:gd name="connsiteY15" fmla="*/ 220717 h 1939159"/>
              <a:gd name="connsiteX16" fmla="*/ 4020207 w 4950372"/>
              <a:gd name="connsiteY16" fmla="*/ 252248 h 1939159"/>
              <a:gd name="connsiteX17" fmla="*/ 4303986 w 4950372"/>
              <a:gd name="connsiteY17" fmla="*/ 236483 h 1939159"/>
              <a:gd name="connsiteX18" fmla="*/ 4477407 w 4950372"/>
              <a:gd name="connsiteY18" fmla="*/ 283779 h 1939159"/>
              <a:gd name="connsiteX19" fmla="*/ 4540469 w 4950372"/>
              <a:gd name="connsiteY19" fmla="*/ 346841 h 1939159"/>
              <a:gd name="connsiteX20" fmla="*/ 4587765 w 4950372"/>
              <a:gd name="connsiteY20" fmla="*/ 378373 h 1939159"/>
              <a:gd name="connsiteX21" fmla="*/ 4650827 w 4950372"/>
              <a:gd name="connsiteY21" fmla="*/ 425669 h 1939159"/>
              <a:gd name="connsiteX22" fmla="*/ 4729655 w 4950372"/>
              <a:gd name="connsiteY22" fmla="*/ 520262 h 1939159"/>
              <a:gd name="connsiteX23" fmla="*/ 4776951 w 4950372"/>
              <a:gd name="connsiteY23" fmla="*/ 551793 h 1939159"/>
              <a:gd name="connsiteX24" fmla="*/ 4808482 w 4950372"/>
              <a:gd name="connsiteY24" fmla="*/ 614855 h 1939159"/>
              <a:gd name="connsiteX25" fmla="*/ 4840013 w 4950372"/>
              <a:gd name="connsiteY25" fmla="*/ 662152 h 1939159"/>
              <a:gd name="connsiteX26" fmla="*/ 4855779 w 4950372"/>
              <a:gd name="connsiteY26" fmla="*/ 725214 h 1939159"/>
              <a:gd name="connsiteX27" fmla="*/ 4918841 w 4950372"/>
              <a:gd name="connsiteY27" fmla="*/ 851338 h 1939159"/>
              <a:gd name="connsiteX28" fmla="*/ 4934607 w 4950372"/>
              <a:gd name="connsiteY28" fmla="*/ 914400 h 1939159"/>
              <a:gd name="connsiteX29" fmla="*/ 4950372 w 4950372"/>
              <a:gd name="connsiteY29" fmla="*/ 961697 h 1939159"/>
              <a:gd name="connsiteX30" fmla="*/ 4934607 w 4950372"/>
              <a:gd name="connsiteY30" fmla="*/ 1135117 h 1939159"/>
              <a:gd name="connsiteX31" fmla="*/ 4918841 w 4950372"/>
              <a:gd name="connsiteY31" fmla="*/ 1182414 h 1939159"/>
              <a:gd name="connsiteX32" fmla="*/ 4792717 w 4950372"/>
              <a:gd name="connsiteY32" fmla="*/ 1292773 h 1939159"/>
              <a:gd name="connsiteX33" fmla="*/ 4745420 w 4950372"/>
              <a:gd name="connsiteY33" fmla="*/ 1308538 h 1939159"/>
              <a:gd name="connsiteX34" fmla="*/ 4682358 w 4950372"/>
              <a:gd name="connsiteY34" fmla="*/ 1340069 h 1939159"/>
              <a:gd name="connsiteX35" fmla="*/ 4635062 w 4950372"/>
              <a:gd name="connsiteY35" fmla="*/ 1355835 h 1939159"/>
              <a:gd name="connsiteX36" fmla="*/ 4524703 w 4950372"/>
              <a:gd name="connsiteY36" fmla="*/ 1403131 h 1939159"/>
              <a:gd name="connsiteX37" fmla="*/ 4461641 w 4950372"/>
              <a:gd name="connsiteY37" fmla="*/ 1450428 h 1939159"/>
              <a:gd name="connsiteX38" fmla="*/ 4335517 w 4950372"/>
              <a:gd name="connsiteY38" fmla="*/ 1560786 h 1939159"/>
              <a:gd name="connsiteX39" fmla="*/ 4240924 w 4950372"/>
              <a:gd name="connsiteY39" fmla="*/ 1718441 h 1939159"/>
              <a:gd name="connsiteX40" fmla="*/ 4209393 w 4950372"/>
              <a:gd name="connsiteY40" fmla="*/ 1749973 h 1939159"/>
              <a:gd name="connsiteX41" fmla="*/ 4177862 w 4950372"/>
              <a:gd name="connsiteY41" fmla="*/ 1797269 h 1939159"/>
              <a:gd name="connsiteX42" fmla="*/ 4035972 w 4950372"/>
              <a:gd name="connsiteY42" fmla="*/ 1876097 h 1939159"/>
              <a:gd name="connsiteX43" fmla="*/ 3972910 w 4950372"/>
              <a:gd name="connsiteY43" fmla="*/ 1907628 h 1939159"/>
              <a:gd name="connsiteX44" fmla="*/ 3815255 w 4950372"/>
              <a:gd name="connsiteY44" fmla="*/ 1939159 h 1939159"/>
              <a:gd name="connsiteX45" fmla="*/ 3610303 w 4950372"/>
              <a:gd name="connsiteY45" fmla="*/ 1923393 h 1939159"/>
              <a:gd name="connsiteX46" fmla="*/ 3468413 w 4950372"/>
              <a:gd name="connsiteY46" fmla="*/ 1876097 h 1939159"/>
              <a:gd name="connsiteX47" fmla="*/ 3326524 w 4950372"/>
              <a:gd name="connsiteY47" fmla="*/ 1844566 h 1939159"/>
              <a:gd name="connsiteX48" fmla="*/ 3168869 w 4950372"/>
              <a:gd name="connsiteY48" fmla="*/ 1797269 h 1939159"/>
              <a:gd name="connsiteX49" fmla="*/ 3074276 w 4950372"/>
              <a:gd name="connsiteY49" fmla="*/ 1781504 h 1939159"/>
              <a:gd name="connsiteX50" fmla="*/ 2837793 w 4950372"/>
              <a:gd name="connsiteY50" fmla="*/ 1734207 h 1939159"/>
              <a:gd name="connsiteX51" fmla="*/ 2522482 w 4950372"/>
              <a:gd name="connsiteY51" fmla="*/ 1749973 h 1939159"/>
              <a:gd name="connsiteX52" fmla="*/ 2380593 w 4950372"/>
              <a:gd name="connsiteY52" fmla="*/ 1781504 h 1939159"/>
              <a:gd name="connsiteX53" fmla="*/ 2033751 w 4950372"/>
              <a:gd name="connsiteY53" fmla="*/ 1765738 h 1939159"/>
              <a:gd name="connsiteX54" fmla="*/ 1923393 w 4950372"/>
              <a:gd name="connsiteY54" fmla="*/ 1734207 h 1939159"/>
              <a:gd name="connsiteX55" fmla="*/ 1860331 w 4950372"/>
              <a:gd name="connsiteY55" fmla="*/ 1718441 h 1939159"/>
              <a:gd name="connsiteX56" fmla="*/ 1781503 w 4950372"/>
              <a:gd name="connsiteY56" fmla="*/ 1702676 h 1939159"/>
              <a:gd name="connsiteX57" fmla="*/ 1734207 w 4950372"/>
              <a:gd name="connsiteY57" fmla="*/ 1686910 h 1939159"/>
              <a:gd name="connsiteX58" fmla="*/ 1671145 w 4950372"/>
              <a:gd name="connsiteY58" fmla="*/ 1671145 h 1939159"/>
              <a:gd name="connsiteX59" fmla="*/ 1576551 w 4950372"/>
              <a:gd name="connsiteY59" fmla="*/ 1639614 h 1939159"/>
              <a:gd name="connsiteX60" fmla="*/ 1481958 w 4950372"/>
              <a:gd name="connsiteY60" fmla="*/ 1608083 h 1939159"/>
              <a:gd name="connsiteX61" fmla="*/ 1418896 w 4950372"/>
              <a:gd name="connsiteY61" fmla="*/ 1592317 h 1939159"/>
              <a:gd name="connsiteX62" fmla="*/ 1308538 w 4950372"/>
              <a:gd name="connsiteY62" fmla="*/ 1529255 h 1939159"/>
              <a:gd name="connsiteX63" fmla="*/ 1150882 w 4950372"/>
              <a:gd name="connsiteY63" fmla="*/ 1450428 h 1939159"/>
              <a:gd name="connsiteX64" fmla="*/ 1008993 w 4950372"/>
              <a:gd name="connsiteY64" fmla="*/ 1371600 h 1939159"/>
              <a:gd name="connsiteX65" fmla="*/ 914400 w 4950372"/>
              <a:gd name="connsiteY65" fmla="*/ 1308538 h 1939159"/>
              <a:gd name="connsiteX66" fmla="*/ 867103 w 4950372"/>
              <a:gd name="connsiteY66" fmla="*/ 1277007 h 1939159"/>
              <a:gd name="connsiteX67" fmla="*/ 788276 w 4950372"/>
              <a:gd name="connsiteY67" fmla="*/ 1213945 h 1939159"/>
              <a:gd name="connsiteX68" fmla="*/ 709448 w 4950372"/>
              <a:gd name="connsiteY68" fmla="*/ 1166648 h 1939159"/>
              <a:gd name="connsiteX69" fmla="*/ 646386 w 4950372"/>
              <a:gd name="connsiteY69" fmla="*/ 1135117 h 1939159"/>
              <a:gd name="connsiteX70" fmla="*/ 599089 w 4950372"/>
              <a:gd name="connsiteY70" fmla="*/ 1087821 h 1939159"/>
              <a:gd name="connsiteX71" fmla="*/ 488731 w 4950372"/>
              <a:gd name="connsiteY71" fmla="*/ 1008993 h 1939159"/>
              <a:gd name="connsiteX72" fmla="*/ 378372 w 4950372"/>
              <a:gd name="connsiteY72" fmla="*/ 930166 h 1939159"/>
              <a:gd name="connsiteX73" fmla="*/ 331076 w 4950372"/>
              <a:gd name="connsiteY73" fmla="*/ 914400 h 1939159"/>
              <a:gd name="connsiteX74" fmla="*/ 252248 w 4950372"/>
              <a:gd name="connsiteY74" fmla="*/ 851338 h 1939159"/>
              <a:gd name="connsiteX75" fmla="*/ 173420 w 4950372"/>
              <a:gd name="connsiteY75" fmla="*/ 756745 h 1939159"/>
              <a:gd name="connsiteX76" fmla="*/ 126124 w 4950372"/>
              <a:gd name="connsiteY76" fmla="*/ 725214 h 1939159"/>
              <a:gd name="connsiteX77" fmla="*/ 94593 w 4950372"/>
              <a:gd name="connsiteY77" fmla="*/ 677917 h 1939159"/>
              <a:gd name="connsiteX78" fmla="*/ 47296 w 4950372"/>
              <a:gd name="connsiteY78" fmla="*/ 504497 h 1939159"/>
              <a:gd name="connsiteX79" fmla="*/ 31531 w 4950372"/>
              <a:gd name="connsiteY79" fmla="*/ 409904 h 1939159"/>
              <a:gd name="connsiteX80" fmla="*/ 0 w 4950372"/>
              <a:gd name="connsiteY80" fmla="*/ 299545 h 1939159"/>
              <a:gd name="connsiteX81" fmla="*/ 15765 w 4950372"/>
              <a:gd name="connsiteY81" fmla="*/ 173421 h 1939159"/>
              <a:gd name="connsiteX82" fmla="*/ 94593 w 4950372"/>
              <a:gd name="connsiteY82" fmla="*/ 157655 h 1939159"/>
              <a:gd name="connsiteX83" fmla="*/ 394138 w 4950372"/>
              <a:gd name="connsiteY83" fmla="*/ 141890 h 1939159"/>
              <a:gd name="connsiteX84" fmla="*/ 441434 w 4950372"/>
              <a:gd name="connsiteY84" fmla="*/ 126124 h 1939159"/>
              <a:gd name="connsiteX85" fmla="*/ 457200 w 4950372"/>
              <a:gd name="connsiteY85" fmla="*/ 78828 h 1939159"/>
              <a:gd name="connsiteX86" fmla="*/ 472965 w 4950372"/>
              <a:gd name="connsiteY86" fmla="*/ 0 h 1939159"/>
              <a:gd name="connsiteX87" fmla="*/ 504496 w 4950372"/>
              <a:gd name="connsiteY87" fmla="*/ 47297 h 1939159"/>
              <a:gd name="connsiteX88" fmla="*/ 551793 w 4950372"/>
              <a:gd name="connsiteY88" fmla="*/ 63062 h 1939159"/>
              <a:gd name="connsiteX89" fmla="*/ 567558 w 4950372"/>
              <a:gd name="connsiteY89" fmla="*/ 47297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50372" h="1939159">
                <a:moveTo>
                  <a:pt x="567558" y="47297"/>
                </a:moveTo>
                <a:lnTo>
                  <a:pt x="567558" y="47297"/>
                </a:lnTo>
                <a:cubicBezTo>
                  <a:pt x="620110" y="73573"/>
                  <a:pt x="669808" y="106569"/>
                  <a:pt x="725213" y="126124"/>
                </a:cubicBezTo>
                <a:cubicBezTo>
                  <a:pt x="745889" y="133422"/>
                  <a:pt x="973818" y="157250"/>
                  <a:pt x="977462" y="157655"/>
                </a:cubicBezTo>
                <a:cubicBezTo>
                  <a:pt x="998483" y="168165"/>
                  <a:pt x="1018228" y="181754"/>
                  <a:pt x="1040524" y="189186"/>
                </a:cubicBezTo>
                <a:cubicBezTo>
                  <a:pt x="1065945" y="197660"/>
                  <a:pt x="1093193" y="199139"/>
                  <a:pt x="1119351" y="204952"/>
                </a:cubicBezTo>
                <a:cubicBezTo>
                  <a:pt x="1140503" y="209652"/>
                  <a:pt x="1161261" y="216017"/>
                  <a:pt x="1182413" y="220717"/>
                </a:cubicBezTo>
                <a:cubicBezTo>
                  <a:pt x="1296559" y="246083"/>
                  <a:pt x="1224023" y="224077"/>
                  <a:pt x="1308538" y="252248"/>
                </a:cubicBezTo>
                <a:cubicBezTo>
                  <a:pt x="1424152" y="246993"/>
                  <a:pt x="1540015" y="245712"/>
                  <a:pt x="1655379" y="236483"/>
                </a:cubicBezTo>
                <a:cubicBezTo>
                  <a:pt x="1671945" y="235158"/>
                  <a:pt x="1686697" y="225282"/>
                  <a:pt x="1702676" y="220717"/>
                </a:cubicBezTo>
                <a:cubicBezTo>
                  <a:pt x="1723510" y="214764"/>
                  <a:pt x="1745182" y="211804"/>
                  <a:pt x="1765738" y="204952"/>
                </a:cubicBezTo>
                <a:cubicBezTo>
                  <a:pt x="1792586" y="196003"/>
                  <a:pt x="1816990" y="179785"/>
                  <a:pt x="1844565" y="173421"/>
                </a:cubicBezTo>
                <a:cubicBezTo>
                  <a:pt x="1948002" y="149551"/>
                  <a:pt x="2304030" y="142504"/>
                  <a:pt x="2317531" y="141890"/>
                </a:cubicBezTo>
                <a:lnTo>
                  <a:pt x="3515710" y="157655"/>
                </a:lnTo>
                <a:cubicBezTo>
                  <a:pt x="3563841" y="158843"/>
                  <a:pt x="3647615" y="191113"/>
                  <a:pt x="3689131" y="204952"/>
                </a:cubicBezTo>
                <a:cubicBezTo>
                  <a:pt x="3704896" y="210207"/>
                  <a:pt x="3719877" y="219212"/>
                  <a:pt x="3736427" y="220717"/>
                </a:cubicBezTo>
                <a:cubicBezTo>
                  <a:pt x="3946855" y="239847"/>
                  <a:pt x="3852386" y="228274"/>
                  <a:pt x="4020207" y="252248"/>
                </a:cubicBezTo>
                <a:cubicBezTo>
                  <a:pt x="4114800" y="246993"/>
                  <a:pt x="4209317" y="232842"/>
                  <a:pt x="4303986" y="236483"/>
                </a:cubicBezTo>
                <a:cubicBezTo>
                  <a:pt x="4344181" y="238029"/>
                  <a:pt x="4428133" y="267355"/>
                  <a:pt x="4477407" y="283779"/>
                </a:cubicBezTo>
                <a:cubicBezTo>
                  <a:pt x="4498428" y="304800"/>
                  <a:pt x="4517898" y="327494"/>
                  <a:pt x="4540469" y="346841"/>
                </a:cubicBezTo>
                <a:cubicBezTo>
                  <a:pt x="4554855" y="359172"/>
                  <a:pt x="4572347" y="367360"/>
                  <a:pt x="4587765" y="378373"/>
                </a:cubicBezTo>
                <a:cubicBezTo>
                  <a:pt x="4609146" y="393646"/>
                  <a:pt x="4630877" y="408569"/>
                  <a:pt x="4650827" y="425669"/>
                </a:cubicBezTo>
                <a:cubicBezTo>
                  <a:pt x="4831614" y="580628"/>
                  <a:pt x="4583700" y="374307"/>
                  <a:pt x="4729655" y="520262"/>
                </a:cubicBezTo>
                <a:cubicBezTo>
                  <a:pt x="4743053" y="533660"/>
                  <a:pt x="4761186" y="541283"/>
                  <a:pt x="4776951" y="551793"/>
                </a:cubicBezTo>
                <a:cubicBezTo>
                  <a:pt x="4787461" y="572814"/>
                  <a:pt x="4796822" y="594450"/>
                  <a:pt x="4808482" y="614855"/>
                </a:cubicBezTo>
                <a:cubicBezTo>
                  <a:pt x="4817883" y="631306"/>
                  <a:pt x="4832549" y="644736"/>
                  <a:pt x="4840013" y="662152"/>
                </a:cubicBezTo>
                <a:cubicBezTo>
                  <a:pt x="4848548" y="682068"/>
                  <a:pt x="4848927" y="704658"/>
                  <a:pt x="4855779" y="725214"/>
                </a:cubicBezTo>
                <a:cubicBezTo>
                  <a:pt x="4881491" y="802350"/>
                  <a:pt x="4880220" y="793406"/>
                  <a:pt x="4918841" y="851338"/>
                </a:cubicBezTo>
                <a:cubicBezTo>
                  <a:pt x="4924096" y="872359"/>
                  <a:pt x="4928654" y="893566"/>
                  <a:pt x="4934607" y="914400"/>
                </a:cubicBezTo>
                <a:cubicBezTo>
                  <a:pt x="4939172" y="930379"/>
                  <a:pt x="4950372" y="945079"/>
                  <a:pt x="4950372" y="961697"/>
                </a:cubicBezTo>
                <a:cubicBezTo>
                  <a:pt x="4950372" y="1019742"/>
                  <a:pt x="4942816" y="1077655"/>
                  <a:pt x="4934607" y="1135117"/>
                </a:cubicBezTo>
                <a:cubicBezTo>
                  <a:pt x="4932257" y="1151568"/>
                  <a:pt x="4928812" y="1169119"/>
                  <a:pt x="4918841" y="1182414"/>
                </a:cubicBezTo>
                <a:cubicBezTo>
                  <a:pt x="4894189" y="1215283"/>
                  <a:pt x="4836475" y="1270894"/>
                  <a:pt x="4792717" y="1292773"/>
                </a:cubicBezTo>
                <a:cubicBezTo>
                  <a:pt x="4777853" y="1300205"/>
                  <a:pt x="4760695" y="1301992"/>
                  <a:pt x="4745420" y="1308538"/>
                </a:cubicBezTo>
                <a:cubicBezTo>
                  <a:pt x="4723818" y="1317796"/>
                  <a:pt x="4703960" y="1330811"/>
                  <a:pt x="4682358" y="1340069"/>
                </a:cubicBezTo>
                <a:cubicBezTo>
                  <a:pt x="4667084" y="1346615"/>
                  <a:pt x="4649926" y="1348403"/>
                  <a:pt x="4635062" y="1355835"/>
                </a:cubicBezTo>
                <a:cubicBezTo>
                  <a:pt x="4526192" y="1410271"/>
                  <a:pt x="4655942" y="1370322"/>
                  <a:pt x="4524703" y="1403131"/>
                </a:cubicBezTo>
                <a:cubicBezTo>
                  <a:pt x="4503682" y="1418897"/>
                  <a:pt x="4483023" y="1435155"/>
                  <a:pt x="4461641" y="1450428"/>
                </a:cubicBezTo>
                <a:cubicBezTo>
                  <a:pt x="4417106" y="1482239"/>
                  <a:pt x="4361692" y="1508437"/>
                  <a:pt x="4335517" y="1560786"/>
                </a:cubicBezTo>
                <a:cubicBezTo>
                  <a:pt x="4310635" y="1610550"/>
                  <a:pt x="4278974" y="1680389"/>
                  <a:pt x="4240924" y="1718441"/>
                </a:cubicBezTo>
                <a:cubicBezTo>
                  <a:pt x="4230414" y="1728952"/>
                  <a:pt x="4218678" y="1738366"/>
                  <a:pt x="4209393" y="1749973"/>
                </a:cubicBezTo>
                <a:cubicBezTo>
                  <a:pt x="4197557" y="1764769"/>
                  <a:pt x="4192122" y="1784792"/>
                  <a:pt x="4177862" y="1797269"/>
                </a:cubicBezTo>
                <a:cubicBezTo>
                  <a:pt x="4079541" y="1883299"/>
                  <a:pt x="4114791" y="1842317"/>
                  <a:pt x="4035972" y="1876097"/>
                </a:cubicBezTo>
                <a:cubicBezTo>
                  <a:pt x="4014370" y="1885355"/>
                  <a:pt x="3995508" y="1901172"/>
                  <a:pt x="3972910" y="1907628"/>
                </a:cubicBezTo>
                <a:cubicBezTo>
                  <a:pt x="3921380" y="1922351"/>
                  <a:pt x="3815255" y="1939159"/>
                  <a:pt x="3815255" y="1939159"/>
                </a:cubicBezTo>
                <a:cubicBezTo>
                  <a:pt x="3746938" y="1933904"/>
                  <a:pt x="3678353" y="1931399"/>
                  <a:pt x="3610303" y="1923393"/>
                </a:cubicBezTo>
                <a:cubicBezTo>
                  <a:pt x="3558977" y="1917355"/>
                  <a:pt x="3516171" y="1894007"/>
                  <a:pt x="3468413" y="1876097"/>
                </a:cubicBezTo>
                <a:cubicBezTo>
                  <a:pt x="3406311" y="1852809"/>
                  <a:pt x="3407656" y="1858088"/>
                  <a:pt x="3326524" y="1844566"/>
                </a:cubicBezTo>
                <a:cubicBezTo>
                  <a:pt x="3266206" y="1824460"/>
                  <a:pt x="3228430" y="1809181"/>
                  <a:pt x="3168869" y="1797269"/>
                </a:cubicBezTo>
                <a:cubicBezTo>
                  <a:pt x="3137524" y="1791000"/>
                  <a:pt x="3105807" y="1786759"/>
                  <a:pt x="3074276" y="1781504"/>
                </a:cubicBezTo>
                <a:cubicBezTo>
                  <a:pt x="2934537" y="1734925"/>
                  <a:pt x="3012716" y="1753644"/>
                  <a:pt x="2837793" y="1734207"/>
                </a:cubicBezTo>
                <a:cubicBezTo>
                  <a:pt x="2732689" y="1739462"/>
                  <a:pt x="2627382" y="1741581"/>
                  <a:pt x="2522482" y="1749973"/>
                </a:cubicBezTo>
                <a:cubicBezTo>
                  <a:pt x="2493042" y="1752328"/>
                  <a:pt x="2412535" y="1773518"/>
                  <a:pt x="2380593" y="1781504"/>
                </a:cubicBezTo>
                <a:cubicBezTo>
                  <a:pt x="2264979" y="1776249"/>
                  <a:pt x="2149143" y="1774614"/>
                  <a:pt x="2033751" y="1765738"/>
                </a:cubicBezTo>
                <a:cubicBezTo>
                  <a:pt x="2000023" y="1763144"/>
                  <a:pt x="1956382" y="1743633"/>
                  <a:pt x="1923393" y="1734207"/>
                </a:cubicBezTo>
                <a:cubicBezTo>
                  <a:pt x="1902559" y="1728254"/>
                  <a:pt x="1881483" y="1723141"/>
                  <a:pt x="1860331" y="1718441"/>
                </a:cubicBezTo>
                <a:cubicBezTo>
                  <a:pt x="1834173" y="1712628"/>
                  <a:pt x="1807499" y="1709175"/>
                  <a:pt x="1781503" y="1702676"/>
                </a:cubicBezTo>
                <a:cubicBezTo>
                  <a:pt x="1765381" y="1698645"/>
                  <a:pt x="1750186" y="1691475"/>
                  <a:pt x="1734207" y="1686910"/>
                </a:cubicBezTo>
                <a:cubicBezTo>
                  <a:pt x="1713373" y="1680957"/>
                  <a:pt x="1691899" y="1677371"/>
                  <a:pt x="1671145" y="1671145"/>
                </a:cubicBezTo>
                <a:cubicBezTo>
                  <a:pt x="1639310" y="1661595"/>
                  <a:pt x="1608082" y="1650124"/>
                  <a:pt x="1576551" y="1639614"/>
                </a:cubicBezTo>
                <a:cubicBezTo>
                  <a:pt x="1545020" y="1629104"/>
                  <a:pt x="1514202" y="1616144"/>
                  <a:pt x="1481958" y="1608083"/>
                </a:cubicBezTo>
                <a:lnTo>
                  <a:pt x="1418896" y="1592317"/>
                </a:lnTo>
                <a:cubicBezTo>
                  <a:pt x="1255298" y="1483251"/>
                  <a:pt x="1508549" y="1649261"/>
                  <a:pt x="1308538" y="1529255"/>
                </a:cubicBezTo>
                <a:cubicBezTo>
                  <a:pt x="1174465" y="1448811"/>
                  <a:pt x="1262974" y="1478450"/>
                  <a:pt x="1150882" y="1450428"/>
                </a:cubicBezTo>
                <a:cubicBezTo>
                  <a:pt x="1014309" y="1359378"/>
                  <a:pt x="1232064" y="1501725"/>
                  <a:pt x="1008993" y="1371600"/>
                </a:cubicBezTo>
                <a:cubicBezTo>
                  <a:pt x="976260" y="1352505"/>
                  <a:pt x="945931" y="1329559"/>
                  <a:pt x="914400" y="1308538"/>
                </a:cubicBezTo>
                <a:cubicBezTo>
                  <a:pt x="898634" y="1298028"/>
                  <a:pt x="881899" y="1288844"/>
                  <a:pt x="867103" y="1277007"/>
                </a:cubicBezTo>
                <a:cubicBezTo>
                  <a:pt x="840827" y="1255986"/>
                  <a:pt x="815843" y="1233242"/>
                  <a:pt x="788276" y="1213945"/>
                </a:cubicBezTo>
                <a:cubicBezTo>
                  <a:pt x="763172" y="1196372"/>
                  <a:pt x="736235" y="1181530"/>
                  <a:pt x="709448" y="1166648"/>
                </a:cubicBezTo>
                <a:cubicBezTo>
                  <a:pt x="688904" y="1155234"/>
                  <a:pt x="665510" y="1148777"/>
                  <a:pt x="646386" y="1135117"/>
                </a:cubicBezTo>
                <a:cubicBezTo>
                  <a:pt x="628243" y="1122158"/>
                  <a:pt x="616017" y="1102331"/>
                  <a:pt x="599089" y="1087821"/>
                </a:cubicBezTo>
                <a:cubicBezTo>
                  <a:pt x="547565" y="1043657"/>
                  <a:pt x="538640" y="1044642"/>
                  <a:pt x="488731" y="1008993"/>
                </a:cubicBezTo>
                <a:cubicBezTo>
                  <a:pt x="472066" y="997090"/>
                  <a:pt x="403143" y="942552"/>
                  <a:pt x="378372" y="930166"/>
                </a:cubicBezTo>
                <a:cubicBezTo>
                  <a:pt x="363508" y="922734"/>
                  <a:pt x="346841" y="919655"/>
                  <a:pt x="331076" y="914400"/>
                </a:cubicBezTo>
                <a:cubicBezTo>
                  <a:pt x="260558" y="808624"/>
                  <a:pt x="343630" y="912259"/>
                  <a:pt x="252248" y="851338"/>
                </a:cubicBezTo>
                <a:cubicBezTo>
                  <a:pt x="174765" y="799682"/>
                  <a:pt x="231585" y="814910"/>
                  <a:pt x="173420" y="756745"/>
                </a:cubicBezTo>
                <a:cubicBezTo>
                  <a:pt x="160022" y="743347"/>
                  <a:pt x="141889" y="735724"/>
                  <a:pt x="126124" y="725214"/>
                </a:cubicBezTo>
                <a:cubicBezTo>
                  <a:pt x="115614" y="709448"/>
                  <a:pt x="102288" y="695232"/>
                  <a:pt x="94593" y="677917"/>
                </a:cubicBezTo>
                <a:cubicBezTo>
                  <a:pt x="68074" y="618249"/>
                  <a:pt x="58708" y="567263"/>
                  <a:pt x="47296" y="504497"/>
                </a:cubicBezTo>
                <a:cubicBezTo>
                  <a:pt x="41578" y="473047"/>
                  <a:pt x="37800" y="441249"/>
                  <a:pt x="31531" y="409904"/>
                </a:cubicBezTo>
                <a:cubicBezTo>
                  <a:pt x="21634" y="360418"/>
                  <a:pt x="15025" y="344620"/>
                  <a:pt x="0" y="299545"/>
                </a:cubicBezTo>
                <a:cubicBezTo>
                  <a:pt x="5255" y="257504"/>
                  <a:pt x="-7737" y="208674"/>
                  <a:pt x="15765" y="173421"/>
                </a:cubicBezTo>
                <a:cubicBezTo>
                  <a:pt x="30629" y="151125"/>
                  <a:pt x="67889" y="159880"/>
                  <a:pt x="94593" y="157655"/>
                </a:cubicBezTo>
                <a:cubicBezTo>
                  <a:pt x="194234" y="149352"/>
                  <a:pt x="294290" y="147145"/>
                  <a:pt x="394138" y="141890"/>
                </a:cubicBezTo>
                <a:cubicBezTo>
                  <a:pt x="409903" y="136635"/>
                  <a:pt x="429683" y="137875"/>
                  <a:pt x="441434" y="126124"/>
                </a:cubicBezTo>
                <a:cubicBezTo>
                  <a:pt x="453185" y="114373"/>
                  <a:pt x="453169" y="94950"/>
                  <a:pt x="457200" y="78828"/>
                </a:cubicBezTo>
                <a:cubicBezTo>
                  <a:pt x="463699" y="52832"/>
                  <a:pt x="467710" y="26276"/>
                  <a:pt x="472965" y="0"/>
                </a:cubicBezTo>
                <a:cubicBezTo>
                  <a:pt x="483475" y="15766"/>
                  <a:pt x="489700" y="35460"/>
                  <a:pt x="504496" y="47297"/>
                </a:cubicBezTo>
                <a:cubicBezTo>
                  <a:pt x="517473" y="57678"/>
                  <a:pt x="536929" y="55630"/>
                  <a:pt x="551793" y="63062"/>
                </a:cubicBezTo>
                <a:cubicBezTo>
                  <a:pt x="558440" y="66386"/>
                  <a:pt x="564931" y="49924"/>
                  <a:pt x="567558" y="4729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Connector 7"/>
          <p:cNvCxnSpPr>
            <a:stCxn id="6" idx="79"/>
            <a:endCxn id="6" idx="21"/>
          </p:cNvCxnSpPr>
          <p:nvPr/>
        </p:nvCxnSpPr>
        <p:spPr>
          <a:xfrm>
            <a:off x="859115" y="3815878"/>
            <a:ext cx="4619296" cy="20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77"/>
            <a:endCxn id="6" idx="26"/>
          </p:cNvCxnSpPr>
          <p:nvPr/>
        </p:nvCxnSpPr>
        <p:spPr>
          <a:xfrm>
            <a:off x="922177" y="4162999"/>
            <a:ext cx="4761186" cy="612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72"/>
            <a:endCxn id="6" idx="29"/>
          </p:cNvCxnSpPr>
          <p:nvPr/>
        </p:nvCxnSpPr>
        <p:spPr>
          <a:xfrm>
            <a:off x="1205956" y="4489703"/>
            <a:ext cx="4572000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67"/>
            <a:endCxn id="6" idx="32"/>
          </p:cNvCxnSpPr>
          <p:nvPr/>
        </p:nvCxnSpPr>
        <p:spPr>
          <a:xfrm>
            <a:off x="1615860" y="4857244"/>
            <a:ext cx="4004441" cy="102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2"/>
            <a:endCxn id="6" idx="38"/>
          </p:cNvCxnSpPr>
          <p:nvPr/>
        </p:nvCxnSpPr>
        <p:spPr>
          <a:xfrm>
            <a:off x="2136122" y="5265623"/>
            <a:ext cx="3026979" cy="408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>
            <a:off x="1552797" y="3448336"/>
            <a:ext cx="43563" cy="140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5"/>
            <a:endCxn id="6" idx="63"/>
          </p:cNvCxnSpPr>
          <p:nvPr/>
        </p:nvCxnSpPr>
        <p:spPr>
          <a:xfrm>
            <a:off x="1946935" y="3550431"/>
            <a:ext cx="31531" cy="16130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83"/>
            <a:endCxn id="6" idx="72"/>
          </p:cNvCxnSpPr>
          <p:nvPr/>
        </p:nvCxnSpPr>
        <p:spPr>
          <a:xfrm flipH="1">
            <a:off x="1205956" y="3468755"/>
            <a:ext cx="15766" cy="10209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71010" y="3612230"/>
            <a:ext cx="34500" cy="17635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649784" y="3476799"/>
            <a:ext cx="15766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12"/>
          </p:cNvCxnSpPr>
          <p:nvPr/>
        </p:nvCxnSpPr>
        <p:spPr>
          <a:xfrm flipH="1">
            <a:off x="3097377" y="3468755"/>
            <a:ext cx="47738" cy="2105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407171" y="3476799"/>
            <a:ext cx="23629" cy="2001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729904" y="3476799"/>
            <a:ext cx="15766" cy="2064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089944" y="3476799"/>
            <a:ext cx="15766" cy="21279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" idx="14"/>
          </p:cNvCxnSpPr>
          <p:nvPr/>
        </p:nvCxnSpPr>
        <p:spPr>
          <a:xfrm>
            <a:off x="4516715" y="3550431"/>
            <a:ext cx="10191" cy="2182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42"/>
          </p:cNvCxnSpPr>
          <p:nvPr/>
        </p:nvCxnSpPr>
        <p:spPr>
          <a:xfrm flipH="1">
            <a:off x="4863556" y="3645024"/>
            <a:ext cx="41282" cy="20698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6" idx="36"/>
          </p:cNvCxnSpPr>
          <p:nvPr/>
        </p:nvCxnSpPr>
        <p:spPr>
          <a:xfrm>
            <a:off x="5290394" y="3645024"/>
            <a:ext cx="61893" cy="145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2738451" y="428464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Oval 95"/>
          <p:cNvSpPr/>
          <p:nvPr/>
        </p:nvSpPr>
        <p:spPr>
          <a:xfrm>
            <a:off x="1297398" y="3921963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Oval 96"/>
          <p:cNvSpPr/>
          <p:nvPr/>
        </p:nvSpPr>
        <p:spPr>
          <a:xfrm>
            <a:off x="3540465" y="5069478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Oval 97"/>
          <p:cNvSpPr/>
          <p:nvPr/>
        </p:nvSpPr>
        <p:spPr>
          <a:xfrm>
            <a:off x="1297398" y="4263027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Oval 98"/>
          <p:cNvSpPr/>
          <p:nvPr/>
        </p:nvSpPr>
        <p:spPr>
          <a:xfrm>
            <a:off x="2836966" y="392414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Oval 99"/>
          <p:cNvSpPr/>
          <p:nvPr/>
        </p:nvSpPr>
        <p:spPr>
          <a:xfrm>
            <a:off x="3817678" y="3945046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Oval 100"/>
          <p:cNvSpPr/>
          <p:nvPr/>
        </p:nvSpPr>
        <p:spPr>
          <a:xfrm>
            <a:off x="4598914" y="507666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Oval 101"/>
          <p:cNvSpPr/>
          <p:nvPr/>
        </p:nvSpPr>
        <p:spPr>
          <a:xfrm>
            <a:off x="4974676" y="3885277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Oval 102"/>
          <p:cNvSpPr/>
          <p:nvPr/>
        </p:nvSpPr>
        <p:spPr>
          <a:xfrm>
            <a:off x="3241614" y="498969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Oval 103"/>
          <p:cNvSpPr/>
          <p:nvPr/>
        </p:nvSpPr>
        <p:spPr>
          <a:xfrm>
            <a:off x="3566123" y="531460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Oval 104"/>
          <p:cNvSpPr/>
          <p:nvPr/>
        </p:nvSpPr>
        <p:spPr>
          <a:xfrm>
            <a:off x="4928470" y="4312065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Oval 105"/>
          <p:cNvSpPr/>
          <p:nvPr/>
        </p:nvSpPr>
        <p:spPr>
          <a:xfrm>
            <a:off x="2074966" y="3824534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Oval 113"/>
          <p:cNvSpPr/>
          <p:nvPr/>
        </p:nvSpPr>
        <p:spPr>
          <a:xfrm>
            <a:off x="2058408" y="464236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Oval 114"/>
          <p:cNvSpPr/>
          <p:nvPr/>
        </p:nvSpPr>
        <p:spPr>
          <a:xfrm>
            <a:off x="961332" y="3631222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Oval 115"/>
          <p:cNvSpPr/>
          <p:nvPr/>
        </p:nvSpPr>
        <p:spPr>
          <a:xfrm>
            <a:off x="961332" y="3885691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Oval 116"/>
          <p:cNvSpPr/>
          <p:nvPr/>
        </p:nvSpPr>
        <p:spPr>
          <a:xfrm>
            <a:off x="1316543" y="3600003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Oval 117"/>
          <p:cNvSpPr/>
          <p:nvPr/>
        </p:nvSpPr>
        <p:spPr>
          <a:xfrm>
            <a:off x="4249726" y="4267520"/>
            <a:ext cx="122312" cy="122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Oval 118"/>
          <p:cNvSpPr/>
          <p:nvPr/>
        </p:nvSpPr>
        <p:spPr>
          <a:xfrm>
            <a:off x="5473862" y="4332310"/>
            <a:ext cx="122312" cy="12231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Oval 119"/>
          <p:cNvSpPr/>
          <p:nvPr/>
        </p:nvSpPr>
        <p:spPr>
          <a:xfrm>
            <a:off x="5889848" y="3510936"/>
            <a:ext cx="266328" cy="223609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Oval 121"/>
          <p:cNvSpPr/>
          <p:nvPr/>
        </p:nvSpPr>
        <p:spPr>
          <a:xfrm>
            <a:off x="5889848" y="3892677"/>
            <a:ext cx="266328" cy="223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TextBox 122"/>
          <p:cNvSpPr txBox="1"/>
          <p:nvPr/>
        </p:nvSpPr>
        <p:spPr>
          <a:xfrm>
            <a:off x="6156176" y="3428144"/>
            <a:ext cx="241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detectado</a:t>
            </a:r>
            <a:endParaRPr lang="es-E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150254" y="3788184"/>
            <a:ext cx="274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Ocupado y no detectado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2788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0876" y="1412776"/>
            <a:ext cx="835292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robabilidad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endParaRPr lang="en-US" sz="2800" b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Cómo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desconocida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la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observada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usarse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estimar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probabilidad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y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frecuentemente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estos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términos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usan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indistintam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</a:t>
            </a:r>
            <a:endParaRPr lang="en-US" sz="2800" i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0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07921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39663"/>
            <a:ext cx="8712968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protocolo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básico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consiste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simplemente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revisitar</a:t>
            </a:r>
            <a:r>
              <a:rPr lang="en-US" sz="2400" b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b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pasar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tiempo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buscando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deseada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evidencias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presencia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generalmente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referido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presencia-ausencia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detección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-no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</a:t>
            </a: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trampas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Huellas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rastros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Vocalizaciones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Trampas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cámara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5580112" y="3501008"/>
            <a:ext cx="360040" cy="2232248"/>
          </a:xfrm>
          <a:prstGeom prst="rightBrace">
            <a:avLst>
              <a:gd name="adj1" fmla="val 66535"/>
              <a:gd name="adj2" fmla="val 4744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/>
          <p:cNvSpPr txBox="1"/>
          <p:nvPr/>
        </p:nvSpPr>
        <p:spPr>
          <a:xfrm>
            <a:off x="5220072" y="4253026"/>
            <a:ext cx="3245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spcBef>
                <a:spcPts val="600"/>
              </a:spcBef>
              <a:spcAft>
                <a:spcPts val="0"/>
              </a:spcAft>
              <a:defRPr/>
            </a:pPr>
            <a:r>
              <a:rPr lang="es-AR" sz="2000" i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Enfoques de muestreo</a:t>
            </a:r>
            <a:endParaRPr lang="es-ES" sz="2000" i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9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16632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052736"/>
            <a:ext cx="856895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unidades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detectada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 “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desocupadas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detectada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Historicamente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ha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considerado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 total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proporción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sobre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 total de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tomaba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estimación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ocupación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3728" y="3933056"/>
            <a:ext cx="4770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i="1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¿Cuál </a:t>
            </a:r>
            <a:r>
              <a:rPr lang="es-ES" sz="2800" b="1" i="1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el problema de esto?</a:t>
            </a:r>
            <a:endParaRPr lang="es-ES" sz="2800" b="1" i="1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124744"/>
            <a:ext cx="8856984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Desafortunadamente muchos diseños de muestreo en conservación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Ignoran la detección incompleta de animales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sumen que la probabilidad de detección es homogénea en espacio y tiempo.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Ignorarla nos puede llevar a sesgos importantes y conclusiones falsas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s-E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401" r="21121" b="10575"/>
          <a:stretch/>
        </p:blipFill>
        <p:spPr bwMode="auto">
          <a:xfrm rot="16200000">
            <a:off x="5463625" y="3168495"/>
            <a:ext cx="260924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16632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7524" y="1268760"/>
            <a:ext cx="8568952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Podríamos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detectar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especie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cuando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encuentra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Sitios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ocupados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podrían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siendo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clasificados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desocupados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78323" y="3799250"/>
            <a:ext cx="3987354" cy="1935469"/>
            <a:chOff x="2096814" y="3717032"/>
            <a:chExt cx="4950372" cy="2511533"/>
          </a:xfrm>
        </p:grpSpPr>
        <p:sp>
          <p:nvSpPr>
            <p:cNvPr id="8" name="Freeform 7"/>
            <p:cNvSpPr/>
            <p:nvPr/>
          </p:nvSpPr>
          <p:spPr>
            <a:xfrm>
              <a:off x="2096814" y="3717032"/>
              <a:ext cx="4950372" cy="2511533"/>
            </a:xfrm>
            <a:custGeom>
              <a:avLst/>
              <a:gdLst>
                <a:gd name="connsiteX0" fmla="*/ 567558 w 4950372"/>
                <a:gd name="connsiteY0" fmla="*/ 47297 h 1939159"/>
                <a:gd name="connsiteX1" fmla="*/ 567558 w 4950372"/>
                <a:gd name="connsiteY1" fmla="*/ 47297 h 1939159"/>
                <a:gd name="connsiteX2" fmla="*/ 725213 w 4950372"/>
                <a:gd name="connsiteY2" fmla="*/ 126124 h 1939159"/>
                <a:gd name="connsiteX3" fmla="*/ 977462 w 4950372"/>
                <a:gd name="connsiteY3" fmla="*/ 157655 h 1939159"/>
                <a:gd name="connsiteX4" fmla="*/ 1040524 w 4950372"/>
                <a:gd name="connsiteY4" fmla="*/ 189186 h 1939159"/>
                <a:gd name="connsiteX5" fmla="*/ 1119351 w 4950372"/>
                <a:gd name="connsiteY5" fmla="*/ 204952 h 1939159"/>
                <a:gd name="connsiteX6" fmla="*/ 1182413 w 4950372"/>
                <a:gd name="connsiteY6" fmla="*/ 220717 h 1939159"/>
                <a:gd name="connsiteX7" fmla="*/ 1308538 w 4950372"/>
                <a:gd name="connsiteY7" fmla="*/ 252248 h 1939159"/>
                <a:gd name="connsiteX8" fmla="*/ 1655379 w 4950372"/>
                <a:gd name="connsiteY8" fmla="*/ 236483 h 1939159"/>
                <a:gd name="connsiteX9" fmla="*/ 1702676 w 4950372"/>
                <a:gd name="connsiteY9" fmla="*/ 220717 h 1939159"/>
                <a:gd name="connsiteX10" fmla="*/ 1765738 w 4950372"/>
                <a:gd name="connsiteY10" fmla="*/ 204952 h 1939159"/>
                <a:gd name="connsiteX11" fmla="*/ 1844565 w 4950372"/>
                <a:gd name="connsiteY11" fmla="*/ 173421 h 1939159"/>
                <a:gd name="connsiteX12" fmla="*/ 2317531 w 4950372"/>
                <a:gd name="connsiteY12" fmla="*/ 141890 h 1939159"/>
                <a:gd name="connsiteX13" fmla="*/ 3515710 w 4950372"/>
                <a:gd name="connsiteY13" fmla="*/ 157655 h 1939159"/>
                <a:gd name="connsiteX14" fmla="*/ 3689131 w 4950372"/>
                <a:gd name="connsiteY14" fmla="*/ 204952 h 1939159"/>
                <a:gd name="connsiteX15" fmla="*/ 3736427 w 4950372"/>
                <a:gd name="connsiteY15" fmla="*/ 220717 h 1939159"/>
                <a:gd name="connsiteX16" fmla="*/ 4020207 w 4950372"/>
                <a:gd name="connsiteY16" fmla="*/ 252248 h 1939159"/>
                <a:gd name="connsiteX17" fmla="*/ 4303986 w 4950372"/>
                <a:gd name="connsiteY17" fmla="*/ 236483 h 1939159"/>
                <a:gd name="connsiteX18" fmla="*/ 4477407 w 4950372"/>
                <a:gd name="connsiteY18" fmla="*/ 283779 h 1939159"/>
                <a:gd name="connsiteX19" fmla="*/ 4540469 w 4950372"/>
                <a:gd name="connsiteY19" fmla="*/ 346841 h 1939159"/>
                <a:gd name="connsiteX20" fmla="*/ 4587765 w 4950372"/>
                <a:gd name="connsiteY20" fmla="*/ 378373 h 1939159"/>
                <a:gd name="connsiteX21" fmla="*/ 4650827 w 4950372"/>
                <a:gd name="connsiteY21" fmla="*/ 425669 h 1939159"/>
                <a:gd name="connsiteX22" fmla="*/ 4729655 w 4950372"/>
                <a:gd name="connsiteY22" fmla="*/ 520262 h 1939159"/>
                <a:gd name="connsiteX23" fmla="*/ 4776951 w 4950372"/>
                <a:gd name="connsiteY23" fmla="*/ 551793 h 1939159"/>
                <a:gd name="connsiteX24" fmla="*/ 4808482 w 4950372"/>
                <a:gd name="connsiteY24" fmla="*/ 614855 h 1939159"/>
                <a:gd name="connsiteX25" fmla="*/ 4840013 w 4950372"/>
                <a:gd name="connsiteY25" fmla="*/ 662152 h 1939159"/>
                <a:gd name="connsiteX26" fmla="*/ 4855779 w 4950372"/>
                <a:gd name="connsiteY26" fmla="*/ 725214 h 1939159"/>
                <a:gd name="connsiteX27" fmla="*/ 4918841 w 4950372"/>
                <a:gd name="connsiteY27" fmla="*/ 851338 h 1939159"/>
                <a:gd name="connsiteX28" fmla="*/ 4934607 w 4950372"/>
                <a:gd name="connsiteY28" fmla="*/ 914400 h 1939159"/>
                <a:gd name="connsiteX29" fmla="*/ 4950372 w 4950372"/>
                <a:gd name="connsiteY29" fmla="*/ 961697 h 1939159"/>
                <a:gd name="connsiteX30" fmla="*/ 4934607 w 4950372"/>
                <a:gd name="connsiteY30" fmla="*/ 1135117 h 1939159"/>
                <a:gd name="connsiteX31" fmla="*/ 4918841 w 4950372"/>
                <a:gd name="connsiteY31" fmla="*/ 1182414 h 1939159"/>
                <a:gd name="connsiteX32" fmla="*/ 4792717 w 4950372"/>
                <a:gd name="connsiteY32" fmla="*/ 1292773 h 1939159"/>
                <a:gd name="connsiteX33" fmla="*/ 4745420 w 4950372"/>
                <a:gd name="connsiteY33" fmla="*/ 1308538 h 1939159"/>
                <a:gd name="connsiteX34" fmla="*/ 4682358 w 4950372"/>
                <a:gd name="connsiteY34" fmla="*/ 1340069 h 1939159"/>
                <a:gd name="connsiteX35" fmla="*/ 4635062 w 4950372"/>
                <a:gd name="connsiteY35" fmla="*/ 1355835 h 1939159"/>
                <a:gd name="connsiteX36" fmla="*/ 4524703 w 4950372"/>
                <a:gd name="connsiteY36" fmla="*/ 1403131 h 1939159"/>
                <a:gd name="connsiteX37" fmla="*/ 4461641 w 4950372"/>
                <a:gd name="connsiteY37" fmla="*/ 1450428 h 1939159"/>
                <a:gd name="connsiteX38" fmla="*/ 4335517 w 4950372"/>
                <a:gd name="connsiteY38" fmla="*/ 1560786 h 1939159"/>
                <a:gd name="connsiteX39" fmla="*/ 4240924 w 4950372"/>
                <a:gd name="connsiteY39" fmla="*/ 1718441 h 1939159"/>
                <a:gd name="connsiteX40" fmla="*/ 4209393 w 4950372"/>
                <a:gd name="connsiteY40" fmla="*/ 1749973 h 1939159"/>
                <a:gd name="connsiteX41" fmla="*/ 4177862 w 4950372"/>
                <a:gd name="connsiteY41" fmla="*/ 1797269 h 1939159"/>
                <a:gd name="connsiteX42" fmla="*/ 4035972 w 4950372"/>
                <a:gd name="connsiteY42" fmla="*/ 1876097 h 1939159"/>
                <a:gd name="connsiteX43" fmla="*/ 3972910 w 4950372"/>
                <a:gd name="connsiteY43" fmla="*/ 1907628 h 1939159"/>
                <a:gd name="connsiteX44" fmla="*/ 3815255 w 4950372"/>
                <a:gd name="connsiteY44" fmla="*/ 1939159 h 1939159"/>
                <a:gd name="connsiteX45" fmla="*/ 3610303 w 4950372"/>
                <a:gd name="connsiteY45" fmla="*/ 1923393 h 1939159"/>
                <a:gd name="connsiteX46" fmla="*/ 3468413 w 4950372"/>
                <a:gd name="connsiteY46" fmla="*/ 1876097 h 1939159"/>
                <a:gd name="connsiteX47" fmla="*/ 3326524 w 4950372"/>
                <a:gd name="connsiteY47" fmla="*/ 1844566 h 1939159"/>
                <a:gd name="connsiteX48" fmla="*/ 3168869 w 4950372"/>
                <a:gd name="connsiteY48" fmla="*/ 1797269 h 1939159"/>
                <a:gd name="connsiteX49" fmla="*/ 3074276 w 4950372"/>
                <a:gd name="connsiteY49" fmla="*/ 1781504 h 1939159"/>
                <a:gd name="connsiteX50" fmla="*/ 2837793 w 4950372"/>
                <a:gd name="connsiteY50" fmla="*/ 1734207 h 1939159"/>
                <a:gd name="connsiteX51" fmla="*/ 2522482 w 4950372"/>
                <a:gd name="connsiteY51" fmla="*/ 1749973 h 1939159"/>
                <a:gd name="connsiteX52" fmla="*/ 2380593 w 4950372"/>
                <a:gd name="connsiteY52" fmla="*/ 1781504 h 1939159"/>
                <a:gd name="connsiteX53" fmla="*/ 2033751 w 4950372"/>
                <a:gd name="connsiteY53" fmla="*/ 1765738 h 1939159"/>
                <a:gd name="connsiteX54" fmla="*/ 1923393 w 4950372"/>
                <a:gd name="connsiteY54" fmla="*/ 1734207 h 1939159"/>
                <a:gd name="connsiteX55" fmla="*/ 1860331 w 4950372"/>
                <a:gd name="connsiteY55" fmla="*/ 1718441 h 1939159"/>
                <a:gd name="connsiteX56" fmla="*/ 1781503 w 4950372"/>
                <a:gd name="connsiteY56" fmla="*/ 1702676 h 1939159"/>
                <a:gd name="connsiteX57" fmla="*/ 1734207 w 4950372"/>
                <a:gd name="connsiteY57" fmla="*/ 1686910 h 1939159"/>
                <a:gd name="connsiteX58" fmla="*/ 1671145 w 4950372"/>
                <a:gd name="connsiteY58" fmla="*/ 1671145 h 1939159"/>
                <a:gd name="connsiteX59" fmla="*/ 1576551 w 4950372"/>
                <a:gd name="connsiteY59" fmla="*/ 1639614 h 1939159"/>
                <a:gd name="connsiteX60" fmla="*/ 1481958 w 4950372"/>
                <a:gd name="connsiteY60" fmla="*/ 1608083 h 1939159"/>
                <a:gd name="connsiteX61" fmla="*/ 1418896 w 4950372"/>
                <a:gd name="connsiteY61" fmla="*/ 1592317 h 1939159"/>
                <a:gd name="connsiteX62" fmla="*/ 1308538 w 4950372"/>
                <a:gd name="connsiteY62" fmla="*/ 1529255 h 1939159"/>
                <a:gd name="connsiteX63" fmla="*/ 1150882 w 4950372"/>
                <a:gd name="connsiteY63" fmla="*/ 1450428 h 1939159"/>
                <a:gd name="connsiteX64" fmla="*/ 1008993 w 4950372"/>
                <a:gd name="connsiteY64" fmla="*/ 1371600 h 1939159"/>
                <a:gd name="connsiteX65" fmla="*/ 914400 w 4950372"/>
                <a:gd name="connsiteY65" fmla="*/ 1308538 h 1939159"/>
                <a:gd name="connsiteX66" fmla="*/ 867103 w 4950372"/>
                <a:gd name="connsiteY66" fmla="*/ 1277007 h 1939159"/>
                <a:gd name="connsiteX67" fmla="*/ 788276 w 4950372"/>
                <a:gd name="connsiteY67" fmla="*/ 1213945 h 1939159"/>
                <a:gd name="connsiteX68" fmla="*/ 709448 w 4950372"/>
                <a:gd name="connsiteY68" fmla="*/ 1166648 h 1939159"/>
                <a:gd name="connsiteX69" fmla="*/ 646386 w 4950372"/>
                <a:gd name="connsiteY69" fmla="*/ 1135117 h 1939159"/>
                <a:gd name="connsiteX70" fmla="*/ 599089 w 4950372"/>
                <a:gd name="connsiteY70" fmla="*/ 1087821 h 1939159"/>
                <a:gd name="connsiteX71" fmla="*/ 488731 w 4950372"/>
                <a:gd name="connsiteY71" fmla="*/ 1008993 h 1939159"/>
                <a:gd name="connsiteX72" fmla="*/ 378372 w 4950372"/>
                <a:gd name="connsiteY72" fmla="*/ 930166 h 1939159"/>
                <a:gd name="connsiteX73" fmla="*/ 331076 w 4950372"/>
                <a:gd name="connsiteY73" fmla="*/ 914400 h 1939159"/>
                <a:gd name="connsiteX74" fmla="*/ 252248 w 4950372"/>
                <a:gd name="connsiteY74" fmla="*/ 851338 h 1939159"/>
                <a:gd name="connsiteX75" fmla="*/ 173420 w 4950372"/>
                <a:gd name="connsiteY75" fmla="*/ 756745 h 1939159"/>
                <a:gd name="connsiteX76" fmla="*/ 126124 w 4950372"/>
                <a:gd name="connsiteY76" fmla="*/ 725214 h 1939159"/>
                <a:gd name="connsiteX77" fmla="*/ 94593 w 4950372"/>
                <a:gd name="connsiteY77" fmla="*/ 677917 h 1939159"/>
                <a:gd name="connsiteX78" fmla="*/ 47296 w 4950372"/>
                <a:gd name="connsiteY78" fmla="*/ 504497 h 1939159"/>
                <a:gd name="connsiteX79" fmla="*/ 31531 w 4950372"/>
                <a:gd name="connsiteY79" fmla="*/ 409904 h 1939159"/>
                <a:gd name="connsiteX80" fmla="*/ 0 w 4950372"/>
                <a:gd name="connsiteY80" fmla="*/ 299545 h 1939159"/>
                <a:gd name="connsiteX81" fmla="*/ 15765 w 4950372"/>
                <a:gd name="connsiteY81" fmla="*/ 173421 h 1939159"/>
                <a:gd name="connsiteX82" fmla="*/ 94593 w 4950372"/>
                <a:gd name="connsiteY82" fmla="*/ 157655 h 1939159"/>
                <a:gd name="connsiteX83" fmla="*/ 394138 w 4950372"/>
                <a:gd name="connsiteY83" fmla="*/ 141890 h 1939159"/>
                <a:gd name="connsiteX84" fmla="*/ 441434 w 4950372"/>
                <a:gd name="connsiteY84" fmla="*/ 126124 h 1939159"/>
                <a:gd name="connsiteX85" fmla="*/ 457200 w 4950372"/>
                <a:gd name="connsiteY85" fmla="*/ 78828 h 1939159"/>
                <a:gd name="connsiteX86" fmla="*/ 472965 w 4950372"/>
                <a:gd name="connsiteY86" fmla="*/ 0 h 1939159"/>
                <a:gd name="connsiteX87" fmla="*/ 504496 w 4950372"/>
                <a:gd name="connsiteY87" fmla="*/ 47297 h 1939159"/>
                <a:gd name="connsiteX88" fmla="*/ 551793 w 4950372"/>
                <a:gd name="connsiteY88" fmla="*/ 63062 h 1939159"/>
                <a:gd name="connsiteX89" fmla="*/ 567558 w 4950372"/>
                <a:gd name="connsiteY89" fmla="*/ 47297 h 19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950372" h="1939159">
                  <a:moveTo>
                    <a:pt x="567558" y="47297"/>
                  </a:moveTo>
                  <a:lnTo>
                    <a:pt x="567558" y="47297"/>
                  </a:lnTo>
                  <a:cubicBezTo>
                    <a:pt x="620110" y="73573"/>
                    <a:pt x="669808" y="106569"/>
                    <a:pt x="725213" y="126124"/>
                  </a:cubicBezTo>
                  <a:cubicBezTo>
                    <a:pt x="745889" y="133422"/>
                    <a:pt x="973818" y="157250"/>
                    <a:pt x="977462" y="157655"/>
                  </a:cubicBezTo>
                  <a:cubicBezTo>
                    <a:pt x="998483" y="168165"/>
                    <a:pt x="1018228" y="181754"/>
                    <a:pt x="1040524" y="189186"/>
                  </a:cubicBezTo>
                  <a:cubicBezTo>
                    <a:pt x="1065945" y="197660"/>
                    <a:pt x="1093193" y="199139"/>
                    <a:pt x="1119351" y="204952"/>
                  </a:cubicBezTo>
                  <a:cubicBezTo>
                    <a:pt x="1140503" y="209652"/>
                    <a:pt x="1161261" y="216017"/>
                    <a:pt x="1182413" y="220717"/>
                  </a:cubicBezTo>
                  <a:cubicBezTo>
                    <a:pt x="1296559" y="246083"/>
                    <a:pt x="1224023" y="224077"/>
                    <a:pt x="1308538" y="252248"/>
                  </a:cubicBezTo>
                  <a:cubicBezTo>
                    <a:pt x="1424152" y="246993"/>
                    <a:pt x="1540015" y="245712"/>
                    <a:pt x="1655379" y="236483"/>
                  </a:cubicBezTo>
                  <a:cubicBezTo>
                    <a:pt x="1671945" y="235158"/>
                    <a:pt x="1686697" y="225282"/>
                    <a:pt x="1702676" y="220717"/>
                  </a:cubicBezTo>
                  <a:cubicBezTo>
                    <a:pt x="1723510" y="214764"/>
                    <a:pt x="1745182" y="211804"/>
                    <a:pt x="1765738" y="204952"/>
                  </a:cubicBezTo>
                  <a:cubicBezTo>
                    <a:pt x="1792586" y="196003"/>
                    <a:pt x="1816990" y="179785"/>
                    <a:pt x="1844565" y="173421"/>
                  </a:cubicBezTo>
                  <a:cubicBezTo>
                    <a:pt x="1948002" y="149551"/>
                    <a:pt x="2304030" y="142504"/>
                    <a:pt x="2317531" y="141890"/>
                  </a:cubicBezTo>
                  <a:lnTo>
                    <a:pt x="3515710" y="157655"/>
                  </a:lnTo>
                  <a:cubicBezTo>
                    <a:pt x="3563841" y="158843"/>
                    <a:pt x="3647615" y="191113"/>
                    <a:pt x="3689131" y="204952"/>
                  </a:cubicBezTo>
                  <a:cubicBezTo>
                    <a:pt x="3704896" y="210207"/>
                    <a:pt x="3719877" y="219212"/>
                    <a:pt x="3736427" y="220717"/>
                  </a:cubicBezTo>
                  <a:cubicBezTo>
                    <a:pt x="3946855" y="239847"/>
                    <a:pt x="3852386" y="228274"/>
                    <a:pt x="4020207" y="252248"/>
                  </a:cubicBezTo>
                  <a:cubicBezTo>
                    <a:pt x="4114800" y="246993"/>
                    <a:pt x="4209317" y="232842"/>
                    <a:pt x="4303986" y="236483"/>
                  </a:cubicBezTo>
                  <a:cubicBezTo>
                    <a:pt x="4344181" y="238029"/>
                    <a:pt x="4428133" y="267355"/>
                    <a:pt x="4477407" y="283779"/>
                  </a:cubicBezTo>
                  <a:cubicBezTo>
                    <a:pt x="4498428" y="304800"/>
                    <a:pt x="4517898" y="327494"/>
                    <a:pt x="4540469" y="346841"/>
                  </a:cubicBezTo>
                  <a:cubicBezTo>
                    <a:pt x="4554855" y="359172"/>
                    <a:pt x="4572347" y="367360"/>
                    <a:pt x="4587765" y="378373"/>
                  </a:cubicBezTo>
                  <a:cubicBezTo>
                    <a:pt x="4609146" y="393646"/>
                    <a:pt x="4630877" y="408569"/>
                    <a:pt x="4650827" y="425669"/>
                  </a:cubicBezTo>
                  <a:cubicBezTo>
                    <a:pt x="4831614" y="580628"/>
                    <a:pt x="4583700" y="374307"/>
                    <a:pt x="4729655" y="520262"/>
                  </a:cubicBezTo>
                  <a:cubicBezTo>
                    <a:pt x="4743053" y="533660"/>
                    <a:pt x="4761186" y="541283"/>
                    <a:pt x="4776951" y="551793"/>
                  </a:cubicBezTo>
                  <a:cubicBezTo>
                    <a:pt x="4787461" y="572814"/>
                    <a:pt x="4796822" y="594450"/>
                    <a:pt x="4808482" y="614855"/>
                  </a:cubicBezTo>
                  <a:cubicBezTo>
                    <a:pt x="4817883" y="631306"/>
                    <a:pt x="4832549" y="644736"/>
                    <a:pt x="4840013" y="662152"/>
                  </a:cubicBezTo>
                  <a:cubicBezTo>
                    <a:pt x="4848548" y="682068"/>
                    <a:pt x="4848927" y="704658"/>
                    <a:pt x="4855779" y="725214"/>
                  </a:cubicBezTo>
                  <a:cubicBezTo>
                    <a:pt x="4881491" y="802350"/>
                    <a:pt x="4880220" y="793406"/>
                    <a:pt x="4918841" y="851338"/>
                  </a:cubicBezTo>
                  <a:cubicBezTo>
                    <a:pt x="4924096" y="872359"/>
                    <a:pt x="4928654" y="893566"/>
                    <a:pt x="4934607" y="914400"/>
                  </a:cubicBezTo>
                  <a:cubicBezTo>
                    <a:pt x="4939172" y="930379"/>
                    <a:pt x="4950372" y="945079"/>
                    <a:pt x="4950372" y="961697"/>
                  </a:cubicBezTo>
                  <a:cubicBezTo>
                    <a:pt x="4950372" y="1019742"/>
                    <a:pt x="4942816" y="1077655"/>
                    <a:pt x="4934607" y="1135117"/>
                  </a:cubicBezTo>
                  <a:cubicBezTo>
                    <a:pt x="4932257" y="1151568"/>
                    <a:pt x="4928812" y="1169119"/>
                    <a:pt x="4918841" y="1182414"/>
                  </a:cubicBezTo>
                  <a:cubicBezTo>
                    <a:pt x="4894189" y="1215283"/>
                    <a:pt x="4836475" y="1270894"/>
                    <a:pt x="4792717" y="1292773"/>
                  </a:cubicBezTo>
                  <a:cubicBezTo>
                    <a:pt x="4777853" y="1300205"/>
                    <a:pt x="4760695" y="1301992"/>
                    <a:pt x="4745420" y="1308538"/>
                  </a:cubicBezTo>
                  <a:cubicBezTo>
                    <a:pt x="4723818" y="1317796"/>
                    <a:pt x="4703960" y="1330811"/>
                    <a:pt x="4682358" y="1340069"/>
                  </a:cubicBezTo>
                  <a:cubicBezTo>
                    <a:pt x="4667084" y="1346615"/>
                    <a:pt x="4649926" y="1348403"/>
                    <a:pt x="4635062" y="1355835"/>
                  </a:cubicBezTo>
                  <a:cubicBezTo>
                    <a:pt x="4526192" y="1410271"/>
                    <a:pt x="4655942" y="1370322"/>
                    <a:pt x="4524703" y="1403131"/>
                  </a:cubicBezTo>
                  <a:cubicBezTo>
                    <a:pt x="4503682" y="1418897"/>
                    <a:pt x="4483023" y="1435155"/>
                    <a:pt x="4461641" y="1450428"/>
                  </a:cubicBezTo>
                  <a:cubicBezTo>
                    <a:pt x="4417106" y="1482239"/>
                    <a:pt x="4361692" y="1508437"/>
                    <a:pt x="4335517" y="1560786"/>
                  </a:cubicBezTo>
                  <a:cubicBezTo>
                    <a:pt x="4310635" y="1610550"/>
                    <a:pt x="4278974" y="1680389"/>
                    <a:pt x="4240924" y="1718441"/>
                  </a:cubicBezTo>
                  <a:cubicBezTo>
                    <a:pt x="4230414" y="1728952"/>
                    <a:pt x="4218678" y="1738366"/>
                    <a:pt x="4209393" y="1749973"/>
                  </a:cubicBezTo>
                  <a:cubicBezTo>
                    <a:pt x="4197557" y="1764769"/>
                    <a:pt x="4192122" y="1784792"/>
                    <a:pt x="4177862" y="1797269"/>
                  </a:cubicBezTo>
                  <a:cubicBezTo>
                    <a:pt x="4079541" y="1883299"/>
                    <a:pt x="4114791" y="1842317"/>
                    <a:pt x="4035972" y="1876097"/>
                  </a:cubicBezTo>
                  <a:cubicBezTo>
                    <a:pt x="4014370" y="1885355"/>
                    <a:pt x="3995508" y="1901172"/>
                    <a:pt x="3972910" y="1907628"/>
                  </a:cubicBezTo>
                  <a:cubicBezTo>
                    <a:pt x="3921380" y="1922351"/>
                    <a:pt x="3815255" y="1939159"/>
                    <a:pt x="3815255" y="1939159"/>
                  </a:cubicBezTo>
                  <a:cubicBezTo>
                    <a:pt x="3746938" y="1933904"/>
                    <a:pt x="3678353" y="1931399"/>
                    <a:pt x="3610303" y="1923393"/>
                  </a:cubicBezTo>
                  <a:cubicBezTo>
                    <a:pt x="3558977" y="1917355"/>
                    <a:pt x="3516171" y="1894007"/>
                    <a:pt x="3468413" y="1876097"/>
                  </a:cubicBezTo>
                  <a:cubicBezTo>
                    <a:pt x="3406311" y="1852809"/>
                    <a:pt x="3407656" y="1858088"/>
                    <a:pt x="3326524" y="1844566"/>
                  </a:cubicBezTo>
                  <a:cubicBezTo>
                    <a:pt x="3266206" y="1824460"/>
                    <a:pt x="3228430" y="1809181"/>
                    <a:pt x="3168869" y="1797269"/>
                  </a:cubicBezTo>
                  <a:cubicBezTo>
                    <a:pt x="3137524" y="1791000"/>
                    <a:pt x="3105807" y="1786759"/>
                    <a:pt x="3074276" y="1781504"/>
                  </a:cubicBezTo>
                  <a:cubicBezTo>
                    <a:pt x="2934537" y="1734925"/>
                    <a:pt x="3012716" y="1753644"/>
                    <a:pt x="2837793" y="1734207"/>
                  </a:cubicBezTo>
                  <a:cubicBezTo>
                    <a:pt x="2732689" y="1739462"/>
                    <a:pt x="2627382" y="1741581"/>
                    <a:pt x="2522482" y="1749973"/>
                  </a:cubicBezTo>
                  <a:cubicBezTo>
                    <a:pt x="2493042" y="1752328"/>
                    <a:pt x="2412535" y="1773518"/>
                    <a:pt x="2380593" y="1781504"/>
                  </a:cubicBezTo>
                  <a:cubicBezTo>
                    <a:pt x="2264979" y="1776249"/>
                    <a:pt x="2149143" y="1774614"/>
                    <a:pt x="2033751" y="1765738"/>
                  </a:cubicBezTo>
                  <a:cubicBezTo>
                    <a:pt x="2000023" y="1763144"/>
                    <a:pt x="1956382" y="1743633"/>
                    <a:pt x="1923393" y="1734207"/>
                  </a:cubicBezTo>
                  <a:cubicBezTo>
                    <a:pt x="1902559" y="1728254"/>
                    <a:pt x="1881483" y="1723141"/>
                    <a:pt x="1860331" y="1718441"/>
                  </a:cubicBezTo>
                  <a:cubicBezTo>
                    <a:pt x="1834173" y="1712628"/>
                    <a:pt x="1807499" y="1709175"/>
                    <a:pt x="1781503" y="1702676"/>
                  </a:cubicBezTo>
                  <a:cubicBezTo>
                    <a:pt x="1765381" y="1698645"/>
                    <a:pt x="1750186" y="1691475"/>
                    <a:pt x="1734207" y="1686910"/>
                  </a:cubicBezTo>
                  <a:cubicBezTo>
                    <a:pt x="1713373" y="1680957"/>
                    <a:pt x="1691899" y="1677371"/>
                    <a:pt x="1671145" y="1671145"/>
                  </a:cubicBezTo>
                  <a:cubicBezTo>
                    <a:pt x="1639310" y="1661595"/>
                    <a:pt x="1608082" y="1650124"/>
                    <a:pt x="1576551" y="1639614"/>
                  </a:cubicBezTo>
                  <a:cubicBezTo>
                    <a:pt x="1545020" y="1629104"/>
                    <a:pt x="1514202" y="1616144"/>
                    <a:pt x="1481958" y="1608083"/>
                  </a:cubicBezTo>
                  <a:lnTo>
                    <a:pt x="1418896" y="1592317"/>
                  </a:lnTo>
                  <a:cubicBezTo>
                    <a:pt x="1255298" y="1483251"/>
                    <a:pt x="1508549" y="1649261"/>
                    <a:pt x="1308538" y="1529255"/>
                  </a:cubicBezTo>
                  <a:cubicBezTo>
                    <a:pt x="1174465" y="1448811"/>
                    <a:pt x="1262974" y="1478450"/>
                    <a:pt x="1150882" y="1450428"/>
                  </a:cubicBezTo>
                  <a:cubicBezTo>
                    <a:pt x="1014309" y="1359378"/>
                    <a:pt x="1232064" y="1501725"/>
                    <a:pt x="1008993" y="1371600"/>
                  </a:cubicBezTo>
                  <a:cubicBezTo>
                    <a:pt x="976260" y="1352505"/>
                    <a:pt x="945931" y="1329559"/>
                    <a:pt x="914400" y="1308538"/>
                  </a:cubicBezTo>
                  <a:cubicBezTo>
                    <a:pt x="898634" y="1298028"/>
                    <a:pt x="881899" y="1288844"/>
                    <a:pt x="867103" y="1277007"/>
                  </a:cubicBezTo>
                  <a:cubicBezTo>
                    <a:pt x="840827" y="1255986"/>
                    <a:pt x="815843" y="1233242"/>
                    <a:pt x="788276" y="1213945"/>
                  </a:cubicBezTo>
                  <a:cubicBezTo>
                    <a:pt x="763172" y="1196372"/>
                    <a:pt x="736235" y="1181530"/>
                    <a:pt x="709448" y="1166648"/>
                  </a:cubicBezTo>
                  <a:cubicBezTo>
                    <a:pt x="688904" y="1155234"/>
                    <a:pt x="665510" y="1148777"/>
                    <a:pt x="646386" y="1135117"/>
                  </a:cubicBezTo>
                  <a:cubicBezTo>
                    <a:pt x="628243" y="1122158"/>
                    <a:pt x="616017" y="1102331"/>
                    <a:pt x="599089" y="1087821"/>
                  </a:cubicBezTo>
                  <a:cubicBezTo>
                    <a:pt x="547565" y="1043657"/>
                    <a:pt x="538640" y="1044642"/>
                    <a:pt x="488731" y="1008993"/>
                  </a:cubicBezTo>
                  <a:cubicBezTo>
                    <a:pt x="472066" y="997090"/>
                    <a:pt x="403143" y="942552"/>
                    <a:pt x="378372" y="930166"/>
                  </a:cubicBezTo>
                  <a:cubicBezTo>
                    <a:pt x="363508" y="922734"/>
                    <a:pt x="346841" y="919655"/>
                    <a:pt x="331076" y="914400"/>
                  </a:cubicBezTo>
                  <a:cubicBezTo>
                    <a:pt x="260558" y="808624"/>
                    <a:pt x="343630" y="912259"/>
                    <a:pt x="252248" y="851338"/>
                  </a:cubicBezTo>
                  <a:cubicBezTo>
                    <a:pt x="174765" y="799682"/>
                    <a:pt x="231585" y="814910"/>
                    <a:pt x="173420" y="756745"/>
                  </a:cubicBezTo>
                  <a:cubicBezTo>
                    <a:pt x="160022" y="743347"/>
                    <a:pt x="141889" y="735724"/>
                    <a:pt x="126124" y="725214"/>
                  </a:cubicBezTo>
                  <a:cubicBezTo>
                    <a:pt x="115614" y="709448"/>
                    <a:pt x="102288" y="695232"/>
                    <a:pt x="94593" y="677917"/>
                  </a:cubicBezTo>
                  <a:cubicBezTo>
                    <a:pt x="68074" y="618249"/>
                    <a:pt x="58708" y="567263"/>
                    <a:pt x="47296" y="504497"/>
                  </a:cubicBezTo>
                  <a:cubicBezTo>
                    <a:pt x="41578" y="473047"/>
                    <a:pt x="37800" y="441249"/>
                    <a:pt x="31531" y="409904"/>
                  </a:cubicBezTo>
                  <a:cubicBezTo>
                    <a:pt x="21634" y="360418"/>
                    <a:pt x="15025" y="344620"/>
                    <a:pt x="0" y="299545"/>
                  </a:cubicBezTo>
                  <a:cubicBezTo>
                    <a:pt x="5255" y="257504"/>
                    <a:pt x="-7737" y="208674"/>
                    <a:pt x="15765" y="173421"/>
                  </a:cubicBezTo>
                  <a:cubicBezTo>
                    <a:pt x="30629" y="151125"/>
                    <a:pt x="67889" y="159880"/>
                    <a:pt x="94593" y="157655"/>
                  </a:cubicBezTo>
                  <a:cubicBezTo>
                    <a:pt x="194234" y="149352"/>
                    <a:pt x="294290" y="147145"/>
                    <a:pt x="394138" y="141890"/>
                  </a:cubicBezTo>
                  <a:cubicBezTo>
                    <a:pt x="409903" y="136635"/>
                    <a:pt x="429683" y="137875"/>
                    <a:pt x="441434" y="126124"/>
                  </a:cubicBezTo>
                  <a:cubicBezTo>
                    <a:pt x="453185" y="114373"/>
                    <a:pt x="453169" y="94950"/>
                    <a:pt x="457200" y="78828"/>
                  </a:cubicBezTo>
                  <a:cubicBezTo>
                    <a:pt x="463699" y="52832"/>
                    <a:pt x="467710" y="26276"/>
                    <a:pt x="472965" y="0"/>
                  </a:cubicBezTo>
                  <a:cubicBezTo>
                    <a:pt x="483475" y="15766"/>
                    <a:pt x="489700" y="35460"/>
                    <a:pt x="504496" y="47297"/>
                  </a:cubicBezTo>
                  <a:cubicBezTo>
                    <a:pt x="517473" y="57678"/>
                    <a:pt x="536929" y="55630"/>
                    <a:pt x="551793" y="63062"/>
                  </a:cubicBezTo>
                  <a:cubicBezTo>
                    <a:pt x="558440" y="66386"/>
                    <a:pt x="564931" y="49924"/>
                    <a:pt x="567558" y="472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Straight Connector 8"/>
            <p:cNvCxnSpPr>
              <a:stCxn id="8" idx="79"/>
              <a:endCxn id="8" idx="21"/>
            </p:cNvCxnSpPr>
            <p:nvPr/>
          </p:nvCxnSpPr>
          <p:spPr>
            <a:xfrm>
              <a:off x="2128345" y="4247926"/>
              <a:ext cx="4619296" cy="2041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77"/>
              <a:endCxn id="8" idx="26"/>
            </p:cNvCxnSpPr>
            <p:nvPr/>
          </p:nvCxnSpPr>
          <p:spPr>
            <a:xfrm>
              <a:off x="2191407" y="4595047"/>
              <a:ext cx="4761186" cy="612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" idx="72"/>
              <a:endCxn id="8" idx="29"/>
            </p:cNvCxnSpPr>
            <p:nvPr/>
          </p:nvCxnSpPr>
          <p:spPr>
            <a:xfrm>
              <a:off x="2475186" y="4921751"/>
              <a:ext cx="4572000" cy="408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" idx="67"/>
              <a:endCxn id="8" idx="32"/>
            </p:cNvCxnSpPr>
            <p:nvPr/>
          </p:nvCxnSpPr>
          <p:spPr>
            <a:xfrm>
              <a:off x="2885090" y="5289292"/>
              <a:ext cx="4004441" cy="10209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62"/>
              <a:endCxn id="8" idx="38"/>
            </p:cNvCxnSpPr>
            <p:nvPr/>
          </p:nvCxnSpPr>
          <p:spPr>
            <a:xfrm>
              <a:off x="3405352" y="5697671"/>
              <a:ext cx="3026979" cy="408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2"/>
            </p:cNvCxnSpPr>
            <p:nvPr/>
          </p:nvCxnSpPr>
          <p:spPr>
            <a:xfrm>
              <a:off x="2822027" y="3880384"/>
              <a:ext cx="43563" cy="14014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5"/>
              <a:endCxn id="8" idx="63"/>
            </p:cNvCxnSpPr>
            <p:nvPr/>
          </p:nvCxnSpPr>
          <p:spPr>
            <a:xfrm>
              <a:off x="3216165" y="3982479"/>
              <a:ext cx="31531" cy="161309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" idx="83"/>
              <a:endCxn id="8" idx="72"/>
            </p:cNvCxnSpPr>
            <p:nvPr/>
          </p:nvCxnSpPr>
          <p:spPr>
            <a:xfrm flipH="1">
              <a:off x="2475186" y="3900803"/>
              <a:ext cx="15766" cy="102094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40240" y="4044278"/>
              <a:ext cx="34500" cy="176353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19014" y="3908847"/>
              <a:ext cx="15766" cy="20010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" idx="12"/>
            </p:cNvCxnSpPr>
            <p:nvPr/>
          </p:nvCxnSpPr>
          <p:spPr>
            <a:xfrm flipH="1">
              <a:off x="4366607" y="3900803"/>
              <a:ext cx="47738" cy="210531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76401" y="3908847"/>
              <a:ext cx="23629" cy="20010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999134" y="3908847"/>
              <a:ext cx="15766" cy="20644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359174" y="3908847"/>
              <a:ext cx="15766" cy="212790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14"/>
            </p:cNvCxnSpPr>
            <p:nvPr/>
          </p:nvCxnSpPr>
          <p:spPr>
            <a:xfrm>
              <a:off x="5785945" y="3982479"/>
              <a:ext cx="10191" cy="218282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42"/>
            </p:cNvCxnSpPr>
            <p:nvPr/>
          </p:nvCxnSpPr>
          <p:spPr>
            <a:xfrm flipH="1">
              <a:off x="6132786" y="4077072"/>
              <a:ext cx="41282" cy="206981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8" idx="36"/>
            </p:cNvCxnSpPr>
            <p:nvPr/>
          </p:nvCxnSpPr>
          <p:spPr>
            <a:xfrm>
              <a:off x="6559624" y="4077072"/>
              <a:ext cx="61893" cy="145724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007681" y="4716691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Oval 26"/>
            <p:cNvSpPr/>
            <p:nvPr/>
          </p:nvSpPr>
          <p:spPr>
            <a:xfrm>
              <a:off x="2566628" y="4354011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Oval 27"/>
            <p:cNvSpPr/>
            <p:nvPr/>
          </p:nvSpPr>
          <p:spPr>
            <a:xfrm>
              <a:off x="4809695" y="5501526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Oval 28"/>
            <p:cNvSpPr/>
            <p:nvPr/>
          </p:nvSpPr>
          <p:spPr>
            <a:xfrm>
              <a:off x="2566628" y="4695075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Oval 29"/>
            <p:cNvSpPr/>
            <p:nvPr/>
          </p:nvSpPr>
          <p:spPr>
            <a:xfrm>
              <a:off x="4106196" y="4356188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Oval 30"/>
            <p:cNvSpPr/>
            <p:nvPr/>
          </p:nvSpPr>
          <p:spPr>
            <a:xfrm>
              <a:off x="5086908" y="4377094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Oval 31"/>
            <p:cNvSpPr/>
            <p:nvPr/>
          </p:nvSpPr>
          <p:spPr>
            <a:xfrm>
              <a:off x="5868144" y="5508708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Oval 32"/>
            <p:cNvSpPr/>
            <p:nvPr/>
          </p:nvSpPr>
          <p:spPr>
            <a:xfrm>
              <a:off x="6243906" y="4317325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Oval 33"/>
            <p:cNvSpPr/>
            <p:nvPr/>
          </p:nvSpPr>
          <p:spPr>
            <a:xfrm>
              <a:off x="4510844" y="5421740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Oval 34"/>
            <p:cNvSpPr/>
            <p:nvPr/>
          </p:nvSpPr>
          <p:spPr>
            <a:xfrm>
              <a:off x="4835353" y="5746652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Oval 35"/>
            <p:cNvSpPr/>
            <p:nvPr/>
          </p:nvSpPr>
          <p:spPr>
            <a:xfrm>
              <a:off x="6197700" y="4744113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Oval 36"/>
            <p:cNvSpPr/>
            <p:nvPr/>
          </p:nvSpPr>
          <p:spPr>
            <a:xfrm>
              <a:off x="3344196" y="4256582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Oval 37"/>
            <p:cNvSpPr/>
            <p:nvPr/>
          </p:nvSpPr>
          <p:spPr>
            <a:xfrm>
              <a:off x="3327638" y="5074410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Oval 38"/>
            <p:cNvSpPr/>
            <p:nvPr/>
          </p:nvSpPr>
          <p:spPr>
            <a:xfrm>
              <a:off x="2230562" y="4063270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Oval 39"/>
            <p:cNvSpPr/>
            <p:nvPr/>
          </p:nvSpPr>
          <p:spPr>
            <a:xfrm>
              <a:off x="2230562" y="4317739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Oval 40"/>
            <p:cNvSpPr/>
            <p:nvPr/>
          </p:nvSpPr>
          <p:spPr>
            <a:xfrm>
              <a:off x="2585773" y="4032051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Oval 41"/>
            <p:cNvSpPr/>
            <p:nvPr/>
          </p:nvSpPr>
          <p:spPr>
            <a:xfrm>
              <a:off x="5518956" y="4699568"/>
              <a:ext cx="122312" cy="1223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Oval 42"/>
            <p:cNvSpPr/>
            <p:nvPr/>
          </p:nvSpPr>
          <p:spPr>
            <a:xfrm>
              <a:off x="6743092" y="4764358"/>
              <a:ext cx="122312" cy="12231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102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683568" y="1133128"/>
                <a:ext cx="7632848" cy="489654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Parámetros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l-GR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Ψ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probabilidad de ocupación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s-ES" sz="2800" i="1" dirty="0" smtClean="0">
                    <a:solidFill>
                      <a:srgbClr val="636382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s-ES" sz="2800" i="1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baseline="-250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8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probabilidad de detección</a:t>
                </a:r>
                <a:endParaRPr lang="es-ES" sz="2800" i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baseline="-250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  <a:defRPr/>
                </a:pPr>
                <a:r>
                  <a:rPr lang="es-ES" sz="2800" b="1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Estimadores</a:t>
                </a:r>
                <a:endParaRPr lang="es-ES" sz="2800" b="1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b="0" i="1" smtClean="0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b="0" i="1" smtClean="0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s-ES" sz="28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detecciones/sitios</a:t>
                </a: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b="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(detección perfecta)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rgbClr val="636382"/>
                            </a:solidFill>
                            <a:latin typeface="Times New Roman" panose="020206030504050203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acc>
                    <m:r>
                      <a:rPr lang="es-ES" sz="2800" i="1">
                        <a:solidFill>
                          <a:srgbClr val="636382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s-ES" sz="2800" i="1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i="1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s-ES" sz="2800" i="1">
                            <a:solidFill>
                              <a:srgbClr val="636382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acc>
                          <m:accPr>
                            <m:chr m:val="̂"/>
                            <m:ctrlPr>
                              <a:rPr lang="es-ES" sz="2800" i="1" smtClean="0">
                                <a:solidFill>
                                  <a:srgbClr val="63638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s-ES" sz="2800" b="0" i="1" smtClean="0">
                                <a:solidFill>
                                  <a:srgbClr val="636382"/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𝑝</m:t>
                            </m:r>
                          </m:e>
                        </m:acc>
                      </m:den>
                    </m:f>
                  </m:oMath>
                </a14:m>
                <a:r>
                  <a:rPr lang="es-ES" sz="28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proporción de sitios con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detecciones/sitios</a:t>
                </a:r>
                <a:endParaRPr lang="es-ES" sz="2400" dirty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s-E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(detección imperfecta</a:t>
                </a:r>
                <a:r>
                  <a:rPr lang="es-ES" sz="2400" dirty="0">
                    <a:solidFill>
                      <a:srgbClr val="636382"/>
                    </a:solidFill>
                    <a:latin typeface="Gill Sans MT" panose="020B0502020104020203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s-ES" sz="280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133128"/>
                <a:ext cx="7632848" cy="4896544"/>
              </a:xfrm>
              <a:prstGeom prst="rect">
                <a:avLst/>
              </a:prstGeom>
              <a:blipFill rotWithShape="0">
                <a:blip r:embed="rId3"/>
                <a:stretch>
                  <a:fillRect l="-1597" t="-137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536" y="44624"/>
            <a:ext cx="8352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16632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980728"/>
            <a:ext cx="892899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</a:t>
            </a:r>
            <a:r>
              <a:rPr lang="en-US" sz="26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</a:t>
            </a:r>
            <a:endParaRPr lang="en-US" sz="26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Plantear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bien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objetivo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Pensar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podría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afectando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definición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organismo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de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homegeneidad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Réplicas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estimación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ú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ltiples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observadores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Replicas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espaciales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244754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471" y="1086416"/>
            <a:ext cx="86740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Número de sitios vs numero de réplicas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 algn="ctr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" y="1844824"/>
            <a:ext cx="8655769" cy="48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278046"/>
            <a:ext cx="856895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</a:t>
            </a:r>
            <a:r>
              <a:rPr lang="en-US" sz="28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avanzados</a:t>
            </a:r>
            <a:endParaRPr lang="en-US" sz="2800" b="1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múltiples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dinámicos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Robustos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Abundancia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escala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Multi-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especies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6965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328873"/>
              </p:ext>
            </p:extLst>
          </p:nvPr>
        </p:nvGraphicFramePr>
        <p:xfrm>
          <a:off x="611560" y="908721"/>
          <a:ext cx="8064897" cy="37805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82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765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20079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Historia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de 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detección</a:t>
                      </a:r>
                      <a:r>
                        <a:rPr lang="en-US" sz="20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</a:t>
                      </a:r>
                      <a:r>
                        <a:rPr lang="en-US" sz="2000" baseline="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sitio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Probabilidad</a:t>
                      </a:r>
                      <a:endParaRPr lang="es-ES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111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s-ES" sz="2400" i="1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s-E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s-E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3664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400" i="1" baseline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2065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000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)(1-</a:t>
                      </a:r>
                      <a:r>
                        <a:rPr lang="en-U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r>
                        <a:rPr lang="en-US" sz="2400" i="1" baseline="-250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2400" i="1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 + (1-</a:t>
                      </a:r>
                      <a:r>
                        <a:rPr lang="el-GR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Ψ</a:t>
                      </a:r>
                      <a:r>
                        <a:rPr lang="es-ES" sz="2400" i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n-US" sz="2400" i="1" baseline="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1560" y="5013176"/>
            <a:ext cx="8136904" cy="15466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historia de detección se construye por sitios, y no por individuo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s-ES" sz="28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2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406" y="1182231"/>
            <a:ext cx="8316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Sabemos cuantos sitios existen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Queremos saber cuantos están ocupados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Modelo del binomial inflado por ceros (Zero </a:t>
            </a:r>
            <a:r>
              <a:rPr lang="es-E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Inflated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Binomial)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52185" r="1854" b="25976"/>
          <a:stretch/>
        </p:blipFill>
        <p:spPr bwMode="auto">
          <a:xfrm>
            <a:off x="359532" y="3933056"/>
            <a:ext cx="8424936" cy="110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26881" y="5661248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LIKELIHOOD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3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4406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JERARQUICA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13064" y="836712"/>
            <a:ext cx="8335400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6363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3694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0710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14909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80670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780670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444966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32998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44966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908154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77014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60032" y="6435157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dirty="0" err="1" smtClean="0">
                <a:solidFill>
                  <a:schemeClr val="bg1">
                    <a:lumMod val="95000"/>
                  </a:schemeClr>
                </a:solidFill>
              </a:rPr>
              <a:t>Royle</a:t>
            </a: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&amp;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Dorazio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2008, </a:t>
            </a:r>
            <a:r>
              <a:rPr lang="es-ES" dirty="0" err="1" smtClean="0">
                <a:solidFill>
                  <a:schemeClr val="bg1">
                    <a:lumMod val="95000"/>
                  </a:schemeClr>
                </a:solidFill>
              </a:rPr>
              <a:t>Kery</a:t>
            </a: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&amp; Schaub 2012)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7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t="24424" r="21201" b="16898"/>
          <a:stretch/>
        </p:blipFill>
        <p:spPr bwMode="auto">
          <a:xfrm>
            <a:off x="700447" y="2070140"/>
            <a:ext cx="7543961" cy="40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7523" y="6453336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dirty="0" err="1" smtClean="0">
                <a:solidFill>
                  <a:schemeClr val="bg1">
                    <a:lumMod val="95000"/>
                  </a:schemeClr>
                </a:solidFill>
              </a:rPr>
              <a:t>Kery</a:t>
            </a: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&amp; Schaub 2012)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447" y="3933056"/>
            <a:ext cx="3334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observación 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0447" y="1700808"/>
            <a:ext cx="25571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 de estado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980728"/>
            <a:ext cx="291938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Conteos en el tiempo</a:t>
            </a:r>
            <a:endParaRPr lang="es-ES" sz="2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0447" y="2996952"/>
            <a:ext cx="2143361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722462" y="5252209"/>
            <a:ext cx="2143361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7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3528" y="22428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 (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“</a:t>
            </a:r>
            <a:r>
              <a:rPr lang="es-ES" sz="3200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State-Space</a:t>
            </a:r>
            <a:r>
              <a:rPr lang="es-E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”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)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459536" y="1295040"/>
            <a:ext cx="8144912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Compuesto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2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sets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ecuaciones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describe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de un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sistema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Ecuación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relaciona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el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real a la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Marco muy general y flexible </a:t>
            </a:r>
            <a:endParaRPr lang="es-E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Captura-recaptura 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s-E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Datos de Ocupación </a:t>
            </a:r>
            <a:endParaRPr lang="es-E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1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07921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DETECCIÓN IMPERFECTA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7" y="3429000"/>
            <a:ext cx="8559925" cy="1564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37" y="1556792"/>
            <a:ext cx="85058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07921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MODELOS JERÁRQUICOS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323528" y="980728"/>
            <a:ext cx="8280920" cy="5374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Secuencia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dependiente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variables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aleatorias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observadas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2" t="25977" r="8577" b="24597"/>
          <a:stretch/>
        </p:blipFill>
        <p:spPr bwMode="auto">
          <a:xfrm>
            <a:off x="611560" y="2204864"/>
            <a:ext cx="7598683" cy="275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15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1268760"/>
            <a:ext cx="8219256" cy="485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lnSpc>
                <a:spcPct val="150000"/>
              </a:lnSpc>
              <a:buSzPct val="80000"/>
            </a:pP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Esencialmente los modelos de ocupación de sitio (vistos como </a:t>
            </a:r>
            <a:r>
              <a:rPr lang="es-E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</a:t>
            </a:r>
            <a:r>
              <a:rPr lang="es-E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site-occupancy</a:t>
            </a:r>
            <a:r>
              <a:rPr lang="es-E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s-E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models</a:t>
            </a:r>
            <a:r>
              <a:rPr lang="es-E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son </a:t>
            </a:r>
            <a:r>
              <a:rPr lang="es-ES" sz="28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modelos de regresión logística jerárquicos que modelan en conjunto la probabilidad de detección y ocupación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animales o plantas.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9512" y="14857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como Modelo Jerárquico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0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1164388"/>
            <a:ext cx="8219256" cy="536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lnSpc>
                <a:spcPct val="120000"/>
              </a:lnSpc>
              <a:buSzPct val="80000"/>
            </a:pP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que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un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seleccionado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al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azar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en un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área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</a:t>
            </a:r>
            <a:r>
              <a:rPr lang="es-E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é ocupado por una especie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646779"/>
            <a:ext cx="821925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1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está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= 0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no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ocupado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chemeClr val="tx2">
                    <a:lumMod val="50000"/>
                  </a:schemeClr>
                </a:solidFill>
              </a:rPr>
              <a:t>ѱ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       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   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datos</a:t>
            </a:r>
            <a:endParaRPr lang="en-US" sz="2800" i="1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=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detección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sitio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,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réplica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j</a:t>
            </a:r>
            <a:r>
              <a:rPr lang="en-US" sz="2800" dirty="0" smtClean="0">
                <a:latin typeface="Gill Sans MT" panose="020B0502020104020203" pitchFamily="34" charset="0"/>
              </a:rPr>
              <a:t>  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9512" y="14857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 </a:t>
            </a:r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– el caso más simple</a:t>
            </a:r>
            <a:endParaRPr lang="es-E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40249" y="172386"/>
            <a:ext cx="2159502" cy="830997"/>
          </a:xfrm>
          <a:prstGeom prst="rect">
            <a:avLst/>
          </a:prstGeom>
          <a:solidFill>
            <a:srgbClr val="1E9399">
              <a:alpha val="3803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636382"/>
                </a:solidFill>
              </a:rPr>
              <a:t>Una especie</a:t>
            </a:r>
          </a:p>
          <a:p>
            <a:pPr algn="ctr"/>
            <a:r>
              <a:rPr lang="es-ES" sz="2400" b="1" dirty="0" smtClean="0">
                <a:solidFill>
                  <a:srgbClr val="636382"/>
                </a:solidFill>
              </a:rPr>
              <a:t>Estación simple</a:t>
            </a:r>
            <a:endParaRPr lang="es-ES" sz="2400" b="1" dirty="0">
              <a:solidFill>
                <a:srgbClr val="6363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512" y="1196752"/>
            <a:ext cx="885698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u="sng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400" b="1" u="sng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El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(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población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cerrada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- </a:t>
            </a:r>
            <a:r>
              <a:rPr lang="en-US" sz="24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“closure assumption</a:t>
            </a:r>
            <a:r>
              <a:rPr lang="en-US" sz="2400" i="1" dirty="0">
                <a:solidFill>
                  <a:srgbClr val="636382"/>
                </a:solidFill>
                <a:latin typeface="Gill Sans MT" panose="020B0502020104020203" pitchFamily="34" charset="0"/>
              </a:rPr>
              <a:t>”</a:t>
            </a:r>
            <a:r>
              <a:rPr lang="en-US" sz="2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 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muestreos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ocurrencia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cambia.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o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desocupado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no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cambiar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(no hay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colonización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o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extición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).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considerado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cerrado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dependerá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</a:t>
            </a: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Si hay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emigraciones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temporarias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tampoco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“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desastrozo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”. Se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debe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considerar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como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uso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un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período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tiempo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durante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periodo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estudio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</a:t>
            </a: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También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(multi-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escala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diseño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robusto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dinámica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6876"/>
            <a:ext cx="8280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8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	</a:t>
            </a:r>
            <a:r>
              <a:rPr lang="es-ES" sz="32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</a:t>
            </a:r>
            <a:r>
              <a:rPr lang="es-ES" sz="32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especie – Estación simple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1520" y="1340768"/>
            <a:ext cx="87849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u="sng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Supuestos</a:t>
            </a:r>
            <a:endParaRPr lang="en-US" sz="2400" b="1" u="sng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No </a:t>
            </a: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hay </a:t>
            </a:r>
            <a:r>
              <a:rPr lang="en-US" sz="2200" b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falsos</a:t>
            </a: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positivos</a:t>
            </a:r>
            <a:endParaRPr lang="en-US" sz="2200" b="1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cuando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detectada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detectada</a:t>
            </a:r>
            <a:r>
              <a:rPr lang="en-US" sz="2200" dirty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certeza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también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modelarse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ocurrencia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y la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b="1" dirty="0" err="1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200" b="1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son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independientes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“</a:t>
            </a:r>
            <a:r>
              <a:rPr lang="en-US" sz="2200" i="1" dirty="0">
                <a:solidFill>
                  <a:srgbClr val="636382"/>
                </a:solidFill>
                <a:latin typeface="Gill Sans MT" panose="020B0502020104020203" pitchFamily="34" charset="0"/>
              </a:rPr>
              <a:t>independence assumption</a:t>
            </a:r>
            <a:r>
              <a:rPr lang="en-US" sz="22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”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850900" lvl="1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otro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(se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explicar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con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850900" lvl="1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probabilidad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independiente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sucesivas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visitas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a un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2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b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homogénea</a:t>
            </a:r>
            <a:r>
              <a:rPr lang="en-US" sz="22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(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puede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ser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2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modelado</a:t>
            </a:r>
            <a:r>
              <a:rPr lang="en-US" sz="22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  <a:endParaRPr lang="en-US" sz="22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73037">
              <a:spcAft>
                <a:spcPts val="1200"/>
              </a:spcAft>
              <a:tabLst>
                <a:tab pos="284163" algn="l"/>
              </a:tabLst>
            </a:pPr>
            <a:endParaRPr lang="en-US" sz="22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6876"/>
            <a:ext cx="8280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ctr"/>
            <a:r>
              <a:rPr lang="es-ES" sz="38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	</a:t>
            </a:r>
            <a:r>
              <a:rPr lang="es-ES" sz="32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Una </a:t>
            </a:r>
            <a:r>
              <a:rPr lang="es-ES" sz="32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especie – Estación simple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0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556792"/>
            <a:ext cx="87129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La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pb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. de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detectar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sp.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el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muestreo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dado que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está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presente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igual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para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todos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los</a:t>
            </a:r>
            <a:r>
              <a:rPr lang="en-US" sz="26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endParaRPr lang="en-US" sz="26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endParaRPr lang="en-US" sz="105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realidad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ésto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no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siempre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probable,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hecho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muchas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veces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foco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estudio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: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Cómo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en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distintos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dado x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condiciones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</a:p>
          <a:p>
            <a:pPr marL="630237" lvl="1">
              <a:spcAft>
                <a:spcPts val="1200"/>
              </a:spcAft>
              <a:tabLst>
                <a:tab pos="284163" algn="l"/>
              </a:tabLst>
            </a:pP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   “¿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Varía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6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especie</a:t>
            </a:r>
            <a:r>
              <a:rPr lang="en-US" sz="26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?”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6428" y="1556792"/>
            <a:ext cx="8482036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6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/>
        </p:nvSpPr>
        <p:spPr>
          <a:xfrm>
            <a:off x="230508" y="18864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RECORDEMOS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- GLM </a:t>
            </a:r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Binomial</a:t>
            </a:r>
            <a:endParaRPr lang="es-E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13"/>
              <p:cNvSpPr/>
              <p:nvPr/>
            </p:nvSpPr>
            <p:spPr>
              <a:xfrm>
                <a:off x="136402" y="940766"/>
                <a:ext cx="8928992" cy="2337948"/>
              </a:xfrm>
              <a:prstGeom prst="rect">
                <a:avLst/>
              </a:prstGeom>
              <a:solidFill>
                <a:srgbClr val="FFCCCC">
                  <a:alpha val="27843"/>
                </a:srgbClr>
              </a:solidFill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s-ES" sz="2400" b="0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s-ES" sz="240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40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 smtClean="0">
                  <a:solidFill>
                    <a:srgbClr val="63638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fontAlgn="auto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s-ES" sz="2400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s-ES" sz="2400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2400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s-ES" sz="2400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sz="2400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s-ES" sz="2400" b="1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algn="ctr" fontAlgn="auto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s-ES" sz="2400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400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240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rgbClr val="63638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ES" sz="2400" b="0" dirty="0" smtClean="0">
                  <a:solidFill>
                    <a:srgbClr val="636382"/>
                  </a:solidFill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algn="ctr" fontAlgn="auto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2" y="940766"/>
                <a:ext cx="8928992" cy="23379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15"/>
          <p:cNvSpPr txBox="1"/>
          <p:nvPr/>
        </p:nvSpPr>
        <p:spPr>
          <a:xfrm>
            <a:off x="179512" y="1775944"/>
            <a:ext cx="14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Función </a:t>
            </a:r>
            <a:r>
              <a:rPr lang="es-ES" b="1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logit</a:t>
            </a:r>
            <a:endParaRPr lang="es-ES" b="1" i="1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17"/>
          <p:cNvSpPr txBox="1"/>
          <p:nvPr/>
        </p:nvSpPr>
        <p:spPr>
          <a:xfrm>
            <a:off x="136402" y="102131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Binomial </a:t>
            </a:r>
            <a:endParaRPr lang="es-ES" b="1" i="1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18"/>
              <p:cNvSpPr/>
              <p:nvPr/>
            </p:nvSpPr>
            <p:spPr>
              <a:xfrm>
                <a:off x="6697489" y="2204023"/>
                <a:ext cx="236790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 sz="1600" b="0" i="0" smtClean="0">
                            <a:solidFill>
                              <a:srgbClr val="636382"/>
                            </a:solidFill>
                            <a:latin typeface="Gill Sans MT" panose="020B0502020104020203" pitchFamily="3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 b="0" i="0">
                            <a:solidFill>
                              <a:srgbClr val="63638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 es el </a:t>
                </a:r>
                <a:r>
                  <a:rPr lang="es-ES" sz="16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número de intentos</a:t>
                </a:r>
              </a:p>
              <a:p>
                <a:r>
                  <a:rPr lang="es-ES" sz="1600" i="1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pi</a:t>
                </a:r>
                <a:r>
                  <a:rPr lang="es-ES" sz="16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  </a:t>
                </a:r>
                <a:r>
                  <a:rPr lang="es-ES" sz="1600" dirty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probabilidad de </a:t>
                </a:r>
                <a:r>
                  <a:rPr lang="es-ES" sz="1600" dirty="0" smtClean="0">
                    <a:solidFill>
                      <a:srgbClr val="636382"/>
                    </a:solidFill>
                    <a:latin typeface="Gill Sans MT" panose="020B0502020104020203" pitchFamily="34" charset="0"/>
                  </a:rPr>
                  <a:t>éxito (sólo dos eventos)</a:t>
                </a:r>
                <a:endParaRPr lang="es-ES" sz="1600" dirty="0">
                  <a:solidFill>
                    <a:srgbClr val="636382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6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89" y="2204023"/>
                <a:ext cx="2367905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546" t="-1705" b="-681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03" y="3679962"/>
            <a:ext cx="6192025" cy="34214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784568" y="3563724"/>
                <a:ext cx="2559419" cy="369332"/>
              </a:xfrm>
              <a:prstGeom prst="rect">
                <a:avLst/>
              </a:prstGeom>
              <a:solidFill>
                <a:srgbClr val="B3E4D6">
                  <a:alpha val="40000"/>
                </a:srgb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smtClean="0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s-ES" b="1" i="1">
                                  <a:solidFill>
                                    <a:srgbClr val="6363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68" y="3563724"/>
                <a:ext cx="255941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880912" y="3563724"/>
                <a:ext cx="2407903" cy="369332"/>
              </a:xfrm>
              <a:prstGeom prst="rect">
                <a:avLst/>
              </a:prstGeom>
              <a:solidFill>
                <a:srgbClr val="B3E4D6">
                  <a:alpha val="40000"/>
                </a:srgb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</m:t>
                      </m:r>
                      <m:r>
                        <a:rPr lang="es-ES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s-ES" b="1" i="1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6363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ES" b="1" i="1" smtClean="0">
                          <a:solidFill>
                            <a:srgbClr val="6363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12" y="3563724"/>
                <a:ext cx="240790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6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1556792"/>
            <a:ext cx="856895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detección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Pueden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variar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entre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ocasiones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para un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mismo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Caracterísiticas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de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ocasión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. Variables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climáticas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observador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), o del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.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vegetación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que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afecta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 la </a:t>
            </a:r>
            <a:r>
              <a:rPr lang="en-US" sz="2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detectabilidad</a:t>
            </a:r>
            <a:r>
              <a:rPr lang="en-US" sz="2400" dirty="0">
                <a:solidFill>
                  <a:srgbClr val="636382"/>
                </a:solidFill>
                <a:latin typeface="Gill Sans MT" panose="020B0502020104020203" pitchFamily="34" charset="0"/>
              </a:rPr>
              <a:t>)</a:t>
            </a:r>
          </a:p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Covariables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ocupación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Constantes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por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dentro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una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estación</a:t>
            </a:r>
            <a:endParaRPr lang="en-US" sz="2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1087437" lvl="1" indent="-457200">
              <a:spcAft>
                <a:spcPts val="1200"/>
              </a:spcAft>
              <a:buFont typeface="Gill Sans MT" panose="020B0502020104020203" pitchFamily="34" charset="0"/>
              <a:buChar char="–"/>
              <a:tabLst>
                <a:tab pos="284163" algn="l"/>
              </a:tabLst>
            </a:pP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Caracteristicas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del 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sitio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(</a:t>
            </a:r>
            <a:r>
              <a:rPr lang="en-US" sz="24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ej</a:t>
            </a:r>
            <a:r>
              <a:rPr lang="en-US" sz="24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. habitat)</a:t>
            </a:r>
            <a:endParaRPr lang="en-US" sz="24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0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1268760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220663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84163" algn="l"/>
              </a:tabLst>
            </a:pP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Regresión</a:t>
            </a:r>
            <a:r>
              <a:rPr lang="en-US" sz="26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6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logística</a:t>
            </a:r>
            <a:endParaRPr lang="en-US" sz="2600" dirty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5920" y="1844824"/>
            <a:ext cx="4878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36382"/>
                </a:solidFill>
              </a:rPr>
              <a:t>logit (</a:t>
            </a:r>
            <a:r>
              <a:rPr lang="az-Cyrl-AZ" sz="3200" i="1" dirty="0">
                <a:solidFill>
                  <a:srgbClr val="636382"/>
                </a:solidFill>
              </a:rPr>
              <a:t>ѱ</a:t>
            </a:r>
            <a:r>
              <a:rPr lang="en-US" sz="3200" i="1" baseline="-25000" dirty="0" err="1">
                <a:solidFill>
                  <a:srgbClr val="636382"/>
                </a:solidFill>
              </a:rPr>
              <a:t>i</a:t>
            </a:r>
            <a:r>
              <a:rPr lang="en-US" sz="3200" i="1" dirty="0">
                <a:solidFill>
                  <a:srgbClr val="636382"/>
                </a:solidFill>
              </a:rPr>
              <a:t>) = </a:t>
            </a:r>
            <a:r>
              <a:rPr lang="el-GR" sz="3200" dirty="0">
                <a:solidFill>
                  <a:srgbClr val="636382"/>
                </a:solidFill>
              </a:rPr>
              <a:t>α</a:t>
            </a:r>
            <a:r>
              <a:rPr lang="en-US" sz="3200" baseline="-25000" dirty="0">
                <a:solidFill>
                  <a:srgbClr val="636382"/>
                </a:solidFill>
              </a:rPr>
              <a:t>psi</a:t>
            </a:r>
            <a:r>
              <a:rPr lang="en-US" sz="3200" i="1" dirty="0">
                <a:solidFill>
                  <a:srgbClr val="636382"/>
                </a:solidFill>
              </a:rPr>
              <a:t> + </a:t>
            </a:r>
            <a:r>
              <a:rPr lang="el-GR" sz="3200" dirty="0">
                <a:solidFill>
                  <a:srgbClr val="636382"/>
                </a:solidFill>
              </a:rPr>
              <a:t>β</a:t>
            </a:r>
            <a:r>
              <a:rPr lang="en-US" sz="3200" baseline="-25000" dirty="0">
                <a:solidFill>
                  <a:srgbClr val="636382"/>
                </a:solidFill>
              </a:rPr>
              <a:t>x1</a:t>
            </a:r>
            <a:r>
              <a:rPr lang="en-US" sz="3200" i="1" dirty="0">
                <a:solidFill>
                  <a:srgbClr val="636382"/>
                </a:solidFill>
              </a:rPr>
              <a:t>*x1</a:t>
            </a:r>
            <a:r>
              <a:rPr lang="en-US" sz="3200" i="1" baseline="-25000" dirty="0">
                <a:solidFill>
                  <a:srgbClr val="636382"/>
                </a:solidFill>
              </a:rPr>
              <a:t>i</a:t>
            </a:r>
            <a:endParaRPr lang="en-US" sz="3200" baseline="-25000" dirty="0">
              <a:solidFill>
                <a:srgbClr val="636382"/>
              </a:solidFill>
            </a:endParaRPr>
          </a:p>
          <a:p>
            <a:pPr algn="ctr"/>
            <a:endParaRPr lang="en-US" sz="1600" dirty="0">
              <a:solidFill>
                <a:srgbClr val="636382"/>
              </a:solidFill>
            </a:endParaRPr>
          </a:p>
          <a:p>
            <a:pPr algn="ctr"/>
            <a:r>
              <a:rPr lang="en-US" sz="3200" dirty="0">
                <a:solidFill>
                  <a:srgbClr val="636382"/>
                </a:solidFill>
              </a:rPr>
              <a:t>logit (</a:t>
            </a:r>
            <a:r>
              <a:rPr lang="en-US" sz="3200" i="1" dirty="0" err="1">
                <a:solidFill>
                  <a:srgbClr val="636382"/>
                </a:solidFill>
              </a:rPr>
              <a:t>p</a:t>
            </a:r>
            <a:r>
              <a:rPr lang="en-US" sz="3200" i="1" baseline="-25000" dirty="0" err="1">
                <a:solidFill>
                  <a:srgbClr val="636382"/>
                </a:solidFill>
              </a:rPr>
              <a:t>ij</a:t>
            </a:r>
            <a:r>
              <a:rPr lang="en-US" sz="3200" dirty="0">
                <a:solidFill>
                  <a:srgbClr val="636382"/>
                </a:solidFill>
              </a:rPr>
              <a:t>) = </a:t>
            </a:r>
            <a:r>
              <a:rPr lang="el-GR" sz="3200" dirty="0">
                <a:solidFill>
                  <a:srgbClr val="636382"/>
                </a:solidFill>
              </a:rPr>
              <a:t>α</a:t>
            </a:r>
            <a:r>
              <a:rPr lang="en-US" sz="3200" baseline="-25000" dirty="0">
                <a:solidFill>
                  <a:srgbClr val="636382"/>
                </a:solidFill>
              </a:rPr>
              <a:t>p</a:t>
            </a:r>
            <a:r>
              <a:rPr lang="en-US" sz="3200" dirty="0">
                <a:solidFill>
                  <a:srgbClr val="636382"/>
                </a:solidFill>
              </a:rPr>
              <a:t> + </a:t>
            </a:r>
            <a:r>
              <a:rPr lang="el-GR" sz="3200" dirty="0">
                <a:solidFill>
                  <a:srgbClr val="636382"/>
                </a:solidFill>
              </a:rPr>
              <a:t>β</a:t>
            </a:r>
            <a:r>
              <a:rPr lang="en-US" sz="3200" baseline="-25000" dirty="0">
                <a:solidFill>
                  <a:srgbClr val="636382"/>
                </a:solidFill>
              </a:rPr>
              <a:t>x2</a:t>
            </a:r>
            <a:r>
              <a:rPr lang="en-US" sz="3200" dirty="0">
                <a:solidFill>
                  <a:srgbClr val="636382"/>
                </a:solidFill>
              </a:rPr>
              <a:t>*</a:t>
            </a:r>
            <a:r>
              <a:rPr lang="en-US" sz="3200" i="1" dirty="0">
                <a:solidFill>
                  <a:srgbClr val="636382"/>
                </a:solidFill>
              </a:rPr>
              <a:t>x2</a:t>
            </a:r>
            <a:r>
              <a:rPr lang="en-US" sz="3200" i="1" baseline="-25000" dirty="0">
                <a:solidFill>
                  <a:srgbClr val="636382"/>
                </a:solidFill>
              </a:rPr>
              <a:t>ij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22837"/>
            <a:ext cx="3960440" cy="3721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167498"/>
            <a:ext cx="3600400" cy="37898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44008" y="4941168"/>
            <a:ext cx="3960440" cy="151216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22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772230"/>
            <a:ext cx="819873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~ Bernoulli (</a:t>
            </a:r>
            <a:r>
              <a:rPr lang="az-Cyrl-AZ" sz="2800" i="1" dirty="0" smtClean="0">
                <a:solidFill>
                  <a:srgbClr val="636382"/>
                </a:solidFill>
              </a:rPr>
              <a:t>ѱ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		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ecológico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i="1" dirty="0">
                <a:solidFill>
                  <a:srgbClr val="636382"/>
                </a:solidFill>
                <a:latin typeface="Gill Sans MT" panose="020B0502020104020203" pitchFamily="34" charset="0"/>
              </a:rPr>
              <a:t>y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i,j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| 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~ Bernoulli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(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z</a:t>
            </a:r>
            <a:r>
              <a:rPr lang="en-US" sz="2800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 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Proceso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de </a:t>
            </a:r>
            <a:r>
              <a:rPr lang="en-US" sz="28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observación</a:t>
            </a:r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logit (</a:t>
            </a:r>
            <a:r>
              <a:rPr lang="az-Cyrl-AZ" sz="2800" i="1" dirty="0" smtClean="0">
                <a:solidFill>
                  <a:srgbClr val="636382"/>
                </a:solidFill>
              </a:rPr>
              <a:t>ѱ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= </a:t>
            </a:r>
            <a:r>
              <a:rPr lang="el-GR" sz="2800" dirty="0" smtClean="0">
                <a:solidFill>
                  <a:srgbClr val="636382"/>
                </a:solidFill>
              </a:rPr>
              <a:t>α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psi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+ </a:t>
            </a:r>
            <a:r>
              <a:rPr lang="el-GR" sz="2800" dirty="0" smtClean="0">
                <a:solidFill>
                  <a:srgbClr val="636382"/>
                </a:solidFill>
              </a:rPr>
              <a:t>β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x1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*x1</a:t>
            </a:r>
            <a:r>
              <a:rPr lang="en-US" sz="2800" i="1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i</a:t>
            </a:r>
            <a:endParaRPr lang="en-US" sz="2800" baseline="-250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1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logit (</a:t>
            </a:r>
            <a:r>
              <a:rPr lang="en-US" sz="2800" i="1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i="1" baseline="-25000" dirty="0" err="1" smtClean="0">
                <a:solidFill>
                  <a:srgbClr val="636382"/>
                </a:solidFill>
                <a:latin typeface="Gill Sans MT" panose="020B0502020104020203" pitchFamily="34" charset="0"/>
              </a:rPr>
              <a:t>ij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)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= </a:t>
            </a:r>
            <a:r>
              <a:rPr lang="el-GR" sz="2800" dirty="0" smtClean="0">
                <a:solidFill>
                  <a:srgbClr val="636382"/>
                </a:solidFill>
              </a:rPr>
              <a:t>α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p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rgbClr val="636382"/>
                </a:solidFill>
                <a:latin typeface="Gill Sans MT" panose="020B0502020104020203" pitchFamily="34" charset="0"/>
              </a:rPr>
              <a:t>+ </a:t>
            </a:r>
            <a:r>
              <a:rPr lang="el-GR" sz="2800" dirty="0" smtClean="0">
                <a:solidFill>
                  <a:srgbClr val="636382"/>
                </a:solidFill>
              </a:rPr>
              <a:t>β</a:t>
            </a:r>
            <a:r>
              <a:rPr lang="en-US" sz="2800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x2</a:t>
            </a:r>
            <a:r>
              <a:rPr lang="en-US" sz="28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*</a:t>
            </a:r>
            <a:r>
              <a:rPr lang="en-US" sz="2800" i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x2</a:t>
            </a:r>
            <a:r>
              <a:rPr lang="en-US" sz="2800" i="1" baseline="-25000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ij</a:t>
            </a:r>
            <a:endParaRPr lang="en-US" sz="2800" i="1" baseline="-250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endParaRPr lang="en-US" sz="28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07921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OCUPACIÓN</a:t>
            </a:r>
          </a:p>
          <a:p>
            <a:pPr algn="r"/>
            <a:r>
              <a:rPr lang="es-ES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Incorporación de </a:t>
            </a:r>
            <a:r>
              <a:rPr lang="es-ES" sz="32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covariables</a:t>
            </a:r>
            <a:endParaRPr lang="es-ES" sz="3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r="11248"/>
          <a:stretch/>
        </p:blipFill>
        <p:spPr>
          <a:xfrm>
            <a:off x="4211960" y="1883476"/>
            <a:ext cx="4840219" cy="485789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" r="19647" b="6353"/>
          <a:stretch/>
        </p:blipFill>
        <p:spPr>
          <a:xfrm>
            <a:off x="35496" y="116632"/>
            <a:ext cx="4824536" cy="4771289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2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552737"/>
            <a:ext cx="860495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/>
              <a:t>model</a:t>
            </a:r>
            <a:r>
              <a:rPr lang="es-ES" sz="2000" dirty="0"/>
              <a:t> </a:t>
            </a:r>
            <a:r>
              <a:rPr lang="es-ES" sz="2000" dirty="0" smtClean="0"/>
              <a:t>{</a:t>
            </a:r>
          </a:p>
          <a:p>
            <a:endParaRPr lang="es-ES" sz="20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Priors</a:t>
            </a:r>
            <a:endParaRPr lang="es-ES" sz="2000" b="1" dirty="0" smtClean="0"/>
          </a:p>
          <a:p>
            <a:r>
              <a:rPr lang="es-ES" sz="2000" dirty="0" smtClean="0"/>
              <a:t>psi </a:t>
            </a:r>
            <a:r>
              <a:rPr lang="es-ES" sz="2000" dirty="0"/>
              <a:t>~ </a:t>
            </a:r>
            <a:r>
              <a:rPr lang="es-ES" sz="2000" dirty="0" err="1"/>
              <a:t>dunif</a:t>
            </a:r>
            <a:r>
              <a:rPr lang="es-ES" sz="2000" dirty="0"/>
              <a:t>(0, 1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p </a:t>
            </a:r>
            <a:r>
              <a:rPr lang="es-ES" sz="2000" dirty="0"/>
              <a:t>~ </a:t>
            </a:r>
            <a:r>
              <a:rPr lang="es-ES" sz="2000" dirty="0" err="1"/>
              <a:t>dunif</a:t>
            </a:r>
            <a:r>
              <a:rPr lang="es-ES" sz="2000" dirty="0"/>
              <a:t>(0, 1</a:t>
            </a:r>
            <a:r>
              <a:rPr lang="es-ES" sz="2000" dirty="0" smtClean="0"/>
              <a:t>)</a:t>
            </a:r>
          </a:p>
          <a:p>
            <a:endParaRPr lang="es-ES" sz="2000" dirty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Likelihood</a:t>
            </a:r>
            <a:endParaRPr lang="es-ES" sz="20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</a:t>
            </a:r>
            <a:r>
              <a:rPr lang="es-ES" sz="2000" b="1" dirty="0" smtClean="0"/>
              <a:t>Ecológico </a:t>
            </a:r>
            <a:r>
              <a:rPr lang="es-ES" sz="2000" b="1" dirty="0"/>
              <a:t>para ocurrencia </a:t>
            </a:r>
            <a:r>
              <a:rPr lang="es-ES" sz="2000" b="1" dirty="0" smtClean="0"/>
              <a:t>real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(i in 1:R) </a:t>
            </a:r>
            <a:r>
              <a:rPr lang="es-ES" sz="2000" b="1" dirty="0">
                <a:solidFill>
                  <a:srgbClr val="0070C0"/>
                </a:solidFill>
              </a:rPr>
              <a:t>{ </a:t>
            </a:r>
            <a:r>
              <a:rPr lang="es-ES" sz="2000" dirty="0"/>
              <a:t>  </a:t>
            </a:r>
            <a:endParaRPr lang="es-ES" sz="2000" dirty="0" smtClean="0"/>
          </a:p>
          <a:p>
            <a:r>
              <a:rPr lang="es-ES" sz="2000" dirty="0" smtClean="0"/>
              <a:t>z[i</a:t>
            </a:r>
            <a:r>
              <a:rPr lang="es-ES" sz="2000" dirty="0"/>
              <a:t>] ~ </a:t>
            </a:r>
            <a:r>
              <a:rPr lang="es-ES" sz="2000" dirty="0" err="1"/>
              <a:t>dbern</a:t>
            </a:r>
            <a:r>
              <a:rPr lang="es-ES" sz="2000" dirty="0"/>
              <a:t>(psi)   </a:t>
            </a:r>
            <a:endParaRPr lang="es-ES" sz="2000" dirty="0" smtClean="0"/>
          </a:p>
          <a:p>
            <a:endParaRPr lang="es-ES" sz="2000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de </a:t>
            </a:r>
            <a:r>
              <a:rPr lang="es-ES" sz="2000" b="1" dirty="0" smtClean="0"/>
              <a:t>Observación </a:t>
            </a:r>
            <a:r>
              <a:rPr lang="es-ES" sz="2000" b="1" dirty="0"/>
              <a:t>para observaciones replicadas </a:t>
            </a:r>
            <a:r>
              <a:rPr lang="es-ES" sz="2000" b="1" dirty="0" smtClean="0"/>
              <a:t>detección/no detección   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(j in 1:T) </a:t>
            </a:r>
            <a:r>
              <a:rPr lang="es-ES" sz="2000" b="1" dirty="0" smtClean="0">
                <a:solidFill>
                  <a:srgbClr val="00B050"/>
                </a:solidFill>
              </a:rPr>
              <a:t>{ </a:t>
            </a:r>
            <a:r>
              <a:rPr lang="es-ES" sz="2000" dirty="0" smtClean="0"/>
              <a:t>     </a:t>
            </a:r>
          </a:p>
          <a:p>
            <a:r>
              <a:rPr lang="es-ES" sz="2000" dirty="0" smtClean="0"/>
              <a:t>y[</a:t>
            </a:r>
            <a:r>
              <a:rPr lang="es-ES" sz="2000" dirty="0" err="1" smtClean="0"/>
              <a:t>i,j</a:t>
            </a:r>
            <a:r>
              <a:rPr lang="es-ES" sz="2000" dirty="0"/>
              <a:t>] ~ </a:t>
            </a:r>
            <a:r>
              <a:rPr lang="es-ES" sz="2000" dirty="0" err="1" smtClean="0"/>
              <a:t>dbern</a:t>
            </a:r>
            <a:r>
              <a:rPr lang="es-ES" sz="2000" dirty="0" smtClean="0"/>
              <a:t>(</a:t>
            </a:r>
            <a:r>
              <a:rPr lang="es-ES" sz="2000" dirty="0"/>
              <a:t>z[i] * p </a:t>
            </a:r>
            <a:r>
              <a:rPr lang="es-ES" sz="2000" dirty="0" smtClean="0"/>
              <a:t>)  </a:t>
            </a:r>
            <a:r>
              <a:rPr lang="es-ES" sz="2000" b="1" dirty="0" smtClean="0"/>
              <a:t># </a:t>
            </a:r>
            <a:r>
              <a:rPr lang="es-ES" sz="2000" b="1" dirty="0"/>
              <a:t>y condicional a z=1 (</a:t>
            </a:r>
            <a:r>
              <a:rPr lang="es-ES" sz="2000" b="1" dirty="0" err="1"/>
              <a:t>observac</a:t>
            </a:r>
            <a:r>
              <a:rPr lang="es-ES" sz="2000" b="1" dirty="0"/>
              <a:t> condicional a la presencia</a:t>
            </a:r>
            <a:r>
              <a:rPr lang="es-ES" sz="2000" b="1" dirty="0" smtClean="0"/>
              <a:t>)</a:t>
            </a:r>
          </a:p>
          <a:p>
            <a:r>
              <a:rPr lang="es-ES" sz="2000" dirty="0" smtClean="0"/>
              <a:t>         </a:t>
            </a:r>
            <a:r>
              <a:rPr lang="es-ES" sz="2000" b="1" dirty="0" smtClean="0">
                <a:solidFill>
                  <a:srgbClr val="00B050"/>
                </a:solidFill>
              </a:rPr>
              <a:t>} </a:t>
            </a:r>
            <a:r>
              <a:rPr lang="es-ES" sz="2000" b="1" dirty="0">
                <a:solidFill>
                  <a:srgbClr val="00B050"/>
                </a:solidFill>
              </a:rPr>
              <a:t>#j  </a:t>
            </a:r>
            <a:r>
              <a:rPr lang="es-ES" sz="2000" b="1" dirty="0" smtClean="0">
                <a:solidFill>
                  <a:srgbClr val="00B050"/>
                </a:solidFill>
              </a:rPr>
              <a:t>repeticiones</a:t>
            </a:r>
          </a:p>
          <a:p>
            <a:r>
              <a:rPr lang="es-ES" sz="2000" b="1" dirty="0" smtClean="0"/>
              <a:t> </a:t>
            </a:r>
            <a:r>
              <a:rPr lang="es-ES" sz="2000" b="1" dirty="0">
                <a:solidFill>
                  <a:srgbClr val="0070C0"/>
                </a:solidFill>
              </a:rPr>
              <a:t>} #</a:t>
            </a:r>
            <a:r>
              <a:rPr lang="es-ES" sz="2000" b="1" dirty="0" smtClean="0">
                <a:solidFill>
                  <a:srgbClr val="0070C0"/>
                </a:solidFill>
              </a:rPr>
              <a:t>i sitios</a:t>
            </a:r>
            <a:endParaRPr lang="es-E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1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332656"/>
            <a:ext cx="860495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/>
              <a:t>model</a:t>
            </a:r>
            <a:r>
              <a:rPr lang="es-ES" sz="2000" dirty="0"/>
              <a:t> </a:t>
            </a:r>
            <a:r>
              <a:rPr lang="es-ES" sz="2000" dirty="0" smtClean="0"/>
              <a:t>{</a:t>
            </a:r>
          </a:p>
          <a:p>
            <a:endParaRPr lang="es-ES" sz="14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Priors</a:t>
            </a:r>
            <a:endParaRPr lang="es-ES" sz="2000" b="1" dirty="0" smtClean="0"/>
          </a:p>
          <a:p>
            <a:r>
              <a:rPr lang="es-ES" sz="2000" dirty="0" err="1">
                <a:solidFill>
                  <a:srgbClr val="0070C0"/>
                </a:solidFill>
              </a:rPr>
              <a:t>a</a:t>
            </a:r>
            <a:r>
              <a:rPr lang="es-ES" sz="2000" dirty="0" err="1">
                <a:solidFill>
                  <a:srgbClr val="0070C0"/>
                </a:solidFill>
              </a:rPr>
              <a:t>lpha.occ</a:t>
            </a:r>
            <a:r>
              <a:rPr lang="es-ES" sz="2000" dirty="0">
                <a:solidFill>
                  <a:srgbClr val="0070C0"/>
                </a:solidFill>
              </a:rPr>
              <a:t> </a:t>
            </a:r>
            <a:r>
              <a:rPr lang="es-ES" sz="2000" dirty="0">
                <a:solidFill>
                  <a:srgbClr val="0070C0"/>
                </a:solidFill>
              </a:rPr>
              <a:t>~ </a:t>
            </a:r>
            <a:r>
              <a:rPr lang="es-ES" sz="2000" dirty="0" err="1">
                <a:solidFill>
                  <a:srgbClr val="0070C0"/>
                </a:solidFill>
              </a:rPr>
              <a:t>dunif</a:t>
            </a:r>
            <a:r>
              <a:rPr lang="es-ES" sz="2000" dirty="0">
                <a:solidFill>
                  <a:srgbClr val="0070C0"/>
                </a:solidFill>
              </a:rPr>
              <a:t>(-10, 10)</a:t>
            </a:r>
          </a:p>
          <a:p>
            <a:r>
              <a:rPr lang="es-ES" sz="2000" dirty="0" err="1" smtClean="0">
                <a:solidFill>
                  <a:srgbClr val="0070C0"/>
                </a:solidFill>
              </a:rPr>
              <a:t>beta.occ</a:t>
            </a:r>
            <a:r>
              <a:rPr lang="es-ES" sz="2000" dirty="0" smtClean="0">
                <a:solidFill>
                  <a:srgbClr val="0070C0"/>
                </a:solidFill>
              </a:rPr>
              <a:t> </a:t>
            </a:r>
            <a:r>
              <a:rPr lang="es-ES" sz="2000" dirty="0">
                <a:solidFill>
                  <a:srgbClr val="0070C0"/>
                </a:solidFill>
              </a:rPr>
              <a:t>~ </a:t>
            </a:r>
            <a:r>
              <a:rPr lang="es-ES" sz="2000" dirty="0" err="1">
                <a:solidFill>
                  <a:srgbClr val="0070C0"/>
                </a:solidFill>
              </a:rPr>
              <a:t>dunif</a:t>
            </a:r>
            <a:r>
              <a:rPr lang="es-ES" sz="2000" dirty="0">
                <a:solidFill>
                  <a:srgbClr val="0070C0"/>
                </a:solidFill>
              </a:rPr>
              <a:t>(-10, 10)</a:t>
            </a:r>
            <a:endParaRPr lang="es-ES" sz="2000" dirty="0">
              <a:solidFill>
                <a:srgbClr val="0070C0"/>
              </a:solidFill>
            </a:endParaRPr>
          </a:p>
          <a:p>
            <a:r>
              <a:rPr lang="es-ES" sz="2000" dirty="0" smtClean="0"/>
              <a:t>p </a:t>
            </a:r>
            <a:r>
              <a:rPr lang="es-ES" sz="2000" dirty="0"/>
              <a:t>~ </a:t>
            </a:r>
            <a:r>
              <a:rPr lang="es-ES" sz="2000" dirty="0" err="1"/>
              <a:t>dunif</a:t>
            </a:r>
            <a:r>
              <a:rPr lang="es-ES" sz="2000" dirty="0"/>
              <a:t>(0, 1</a:t>
            </a:r>
            <a:r>
              <a:rPr lang="es-ES" sz="2000" dirty="0" smtClean="0"/>
              <a:t>)</a:t>
            </a:r>
          </a:p>
          <a:p>
            <a:endParaRPr lang="es-ES" sz="1400" dirty="0"/>
          </a:p>
          <a:p>
            <a:r>
              <a:rPr lang="es-ES" sz="2000" b="1" dirty="0" smtClean="0"/>
              <a:t># </a:t>
            </a:r>
            <a:r>
              <a:rPr lang="es-ES" sz="2000" b="1" dirty="0" err="1" smtClean="0"/>
              <a:t>Likelihood</a:t>
            </a:r>
            <a:endParaRPr lang="es-ES" sz="2000" b="1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</a:t>
            </a:r>
            <a:r>
              <a:rPr lang="es-ES" sz="2000" b="1" dirty="0" smtClean="0"/>
              <a:t>Ecológico </a:t>
            </a:r>
            <a:r>
              <a:rPr lang="es-ES" sz="2000" b="1" dirty="0"/>
              <a:t>para ocurrencia </a:t>
            </a:r>
            <a:r>
              <a:rPr lang="es-ES" sz="2000" b="1" dirty="0" smtClean="0"/>
              <a:t>real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(i in 1:R) </a:t>
            </a:r>
            <a:r>
              <a:rPr lang="es-ES" sz="2000" b="1" dirty="0">
                <a:solidFill>
                  <a:srgbClr val="0070C0"/>
                </a:solidFill>
              </a:rPr>
              <a:t>{ </a:t>
            </a:r>
            <a:r>
              <a:rPr lang="es-ES" sz="2000" dirty="0"/>
              <a:t>  </a:t>
            </a:r>
            <a:endParaRPr lang="es-ES" sz="2000" dirty="0" smtClean="0"/>
          </a:p>
          <a:p>
            <a:r>
              <a:rPr lang="es-ES" sz="2000" dirty="0" err="1" smtClean="0">
                <a:solidFill>
                  <a:srgbClr val="0070C0"/>
                </a:solidFill>
              </a:rPr>
              <a:t>logit</a:t>
            </a:r>
            <a:r>
              <a:rPr lang="es-ES" sz="2000" dirty="0" smtClean="0">
                <a:solidFill>
                  <a:srgbClr val="0070C0"/>
                </a:solidFill>
              </a:rPr>
              <a:t>(psi[i]) &lt;- </a:t>
            </a:r>
            <a:r>
              <a:rPr lang="es-ES" sz="2000" dirty="0" err="1" smtClean="0">
                <a:solidFill>
                  <a:srgbClr val="0070C0"/>
                </a:solidFill>
              </a:rPr>
              <a:t>alpha.occ</a:t>
            </a:r>
            <a:r>
              <a:rPr lang="es-ES" sz="2000" dirty="0" smtClean="0">
                <a:solidFill>
                  <a:srgbClr val="0070C0"/>
                </a:solidFill>
              </a:rPr>
              <a:t> + </a:t>
            </a:r>
            <a:r>
              <a:rPr lang="es-ES" sz="2000" dirty="0" err="1" smtClean="0">
                <a:solidFill>
                  <a:srgbClr val="0070C0"/>
                </a:solidFill>
              </a:rPr>
              <a:t>beta.occ</a:t>
            </a:r>
            <a:r>
              <a:rPr lang="es-ES" sz="2000" dirty="0" smtClean="0">
                <a:solidFill>
                  <a:srgbClr val="0070C0"/>
                </a:solidFill>
              </a:rPr>
              <a:t> * COV[i]</a:t>
            </a:r>
          </a:p>
          <a:p>
            <a:r>
              <a:rPr lang="es-ES" sz="2000" dirty="0" smtClean="0"/>
              <a:t>z[i</a:t>
            </a:r>
            <a:r>
              <a:rPr lang="es-ES" sz="2000" dirty="0"/>
              <a:t>] ~ </a:t>
            </a:r>
            <a:r>
              <a:rPr lang="es-ES" sz="2000" dirty="0" err="1" smtClean="0"/>
              <a:t>dbern</a:t>
            </a:r>
            <a:r>
              <a:rPr lang="es-ES" sz="2000" dirty="0" smtClean="0"/>
              <a:t>(psi[i])   </a:t>
            </a:r>
          </a:p>
          <a:p>
            <a:endParaRPr lang="es-ES" sz="2000" dirty="0" smtClean="0"/>
          </a:p>
          <a:p>
            <a:r>
              <a:rPr lang="es-ES" sz="2000" b="1" dirty="0" smtClean="0"/>
              <a:t># </a:t>
            </a:r>
            <a:r>
              <a:rPr lang="es-ES" sz="2000" b="1" dirty="0"/>
              <a:t>Modelo de </a:t>
            </a:r>
            <a:r>
              <a:rPr lang="es-ES" sz="2000" b="1" dirty="0" smtClean="0"/>
              <a:t>Observación </a:t>
            </a:r>
            <a:r>
              <a:rPr lang="es-ES" sz="2000" b="1" dirty="0"/>
              <a:t>para observaciones replicadas </a:t>
            </a:r>
            <a:r>
              <a:rPr lang="es-ES" sz="2000" b="1" dirty="0" smtClean="0"/>
              <a:t>detección/no detección   </a:t>
            </a:r>
          </a:p>
          <a:p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/>
              <a:t>(j in 1:T) </a:t>
            </a:r>
            <a:r>
              <a:rPr lang="es-ES" sz="2000" b="1" dirty="0" smtClean="0">
                <a:solidFill>
                  <a:srgbClr val="00B050"/>
                </a:solidFill>
              </a:rPr>
              <a:t>{ </a:t>
            </a:r>
            <a:r>
              <a:rPr lang="es-ES" sz="2000" dirty="0" smtClean="0"/>
              <a:t>     </a:t>
            </a:r>
          </a:p>
          <a:p>
            <a:r>
              <a:rPr lang="es-ES" sz="2000" dirty="0" smtClean="0"/>
              <a:t>y[</a:t>
            </a:r>
            <a:r>
              <a:rPr lang="es-ES" sz="2000" dirty="0" err="1" smtClean="0"/>
              <a:t>i,j</a:t>
            </a:r>
            <a:r>
              <a:rPr lang="es-ES" sz="2000" dirty="0"/>
              <a:t>] ~ </a:t>
            </a:r>
            <a:r>
              <a:rPr lang="es-ES" sz="2000" dirty="0" err="1" smtClean="0"/>
              <a:t>dbern</a:t>
            </a:r>
            <a:r>
              <a:rPr lang="es-ES" sz="2000" dirty="0" smtClean="0"/>
              <a:t>(</a:t>
            </a:r>
            <a:r>
              <a:rPr lang="es-ES" sz="2000" dirty="0"/>
              <a:t>z[i] * p </a:t>
            </a:r>
            <a:r>
              <a:rPr lang="es-ES" sz="2000" dirty="0" smtClean="0"/>
              <a:t>)  </a:t>
            </a:r>
            <a:r>
              <a:rPr lang="es-ES" sz="2000" b="1" dirty="0" smtClean="0"/>
              <a:t># </a:t>
            </a:r>
            <a:r>
              <a:rPr lang="es-ES" sz="2000" b="1" dirty="0"/>
              <a:t>y condicional a z=1 (</a:t>
            </a:r>
            <a:r>
              <a:rPr lang="es-ES" sz="2000" b="1" dirty="0" err="1"/>
              <a:t>observac</a:t>
            </a:r>
            <a:r>
              <a:rPr lang="es-ES" sz="2000" b="1" dirty="0"/>
              <a:t> condicional a la presencia</a:t>
            </a:r>
            <a:r>
              <a:rPr lang="es-ES" sz="2000" b="1" dirty="0" smtClean="0"/>
              <a:t>)</a:t>
            </a:r>
          </a:p>
          <a:p>
            <a:r>
              <a:rPr lang="es-ES" sz="2000" dirty="0" smtClean="0"/>
              <a:t>         </a:t>
            </a:r>
            <a:r>
              <a:rPr lang="es-ES" sz="2000" b="1" dirty="0" smtClean="0">
                <a:solidFill>
                  <a:srgbClr val="00B050"/>
                </a:solidFill>
              </a:rPr>
              <a:t>} </a:t>
            </a:r>
            <a:r>
              <a:rPr lang="es-ES" sz="2000" b="1" dirty="0">
                <a:solidFill>
                  <a:srgbClr val="00B050"/>
                </a:solidFill>
              </a:rPr>
              <a:t>#j  </a:t>
            </a:r>
            <a:r>
              <a:rPr lang="es-ES" sz="2000" b="1" dirty="0" smtClean="0">
                <a:solidFill>
                  <a:srgbClr val="00B050"/>
                </a:solidFill>
              </a:rPr>
              <a:t>repeticiones</a:t>
            </a:r>
          </a:p>
          <a:p>
            <a:r>
              <a:rPr lang="es-ES" sz="2000" b="1" dirty="0" smtClean="0"/>
              <a:t> </a:t>
            </a:r>
            <a:r>
              <a:rPr lang="es-ES" sz="2000" b="1" dirty="0">
                <a:solidFill>
                  <a:srgbClr val="0070C0"/>
                </a:solidFill>
              </a:rPr>
              <a:t>} #</a:t>
            </a:r>
            <a:r>
              <a:rPr lang="es-ES" sz="2000" b="1" dirty="0" smtClean="0">
                <a:solidFill>
                  <a:srgbClr val="0070C0"/>
                </a:solidFill>
              </a:rPr>
              <a:t>i sitios</a:t>
            </a:r>
            <a:endParaRPr lang="es-E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2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65279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REFERENCIAS</a:t>
            </a:r>
            <a:endParaRPr lang="es-ES" sz="3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79512" y="836712"/>
            <a:ext cx="8784976" cy="53107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600"/>
              </a:spcBef>
            </a:pPr>
            <a:r>
              <a:rPr lang="en-US" sz="1400" b="1" dirty="0" smtClean="0">
                <a:solidFill>
                  <a:srgbClr val="636382"/>
                </a:solidFill>
                <a:latin typeface="Gill Sans MT" panose="020B0502020104020203" pitchFamily="34" charset="0"/>
              </a:rPr>
              <a:t>http</a:t>
            </a:r>
            <a:r>
              <a:rPr lang="en-US" sz="1400" b="1" dirty="0">
                <a:solidFill>
                  <a:srgbClr val="636382"/>
                </a:solidFill>
                <a:latin typeface="Gill Sans MT" panose="020B0502020104020203" pitchFamily="34" charset="0"/>
              </a:rPr>
              <a:t>://www.vogelwarte.ch/de/projekte/publikationen/bpa/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M. 2009. Introduction to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for Ecologists. Academic Press.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Kéry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M., and M. Schaub. 2012. Bayesian population analysis using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WinBUGS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: a hierarchical perspective. Access Online via Elsevier.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Link, W. A. and Richard J. Barker.2010. Bayesian Inference with Ecological Applications. Academic Press. 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Mackenzie, D. I., and J. A.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2005. Designing occupancy studies: general advice and allocating survey effort. Journal of Applied Ecology 42:1105–1114.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MacKenzie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D. I., J. D. Nichols, A. R.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K. H. Pollock, L. L. Bailey, and J. E. Hines. 2006. Occupancy estimation and modeling : inferring patterns and dynamics of species occurrence. Elsevier/Academic Press, Burlington, MA.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MacKenzie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D. I., J. D. Nichols, G. B. Lachman, S.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Droege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Andrew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and C. A.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Langtimm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2002. Estimating site occupancy rates when detection probabilities are less than one. Ecology 83:2248–2255.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MacKenzie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D. I., Nichols, J. D.,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A., Pollock, K. H., Bailey, L. L., &amp; Hines, J. E. 2017. Occupancy estimation and modeling: inferring patterns and dynamics of species occurrence. Elsevier.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A., and M.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Kery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2016. Applied Hierarchical Modeling in Ecology: Analysis of distribution, abundance and species richness in R and BUGS: Volume 1: Prelude and Static Models Books. Academic Press.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Royle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J. A., and R. M.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Dorazio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2008. Hierarchical modeling and inference in ecology: the analysis of data from populations,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metapopulations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 and communities. Academic Press.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Tyre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A. J., B.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Tenhumberg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S. A. Field, D.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Niejalke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, K. Parris, and H. P. </a:t>
            </a:r>
            <a:r>
              <a:rPr lang="en-US" sz="1400" dirty="0" err="1">
                <a:solidFill>
                  <a:srgbClr val="636382"/>
                </a:solidFill>
                <a:latin typeface="Gill Sans MT" panose="020B0502020104020203" pitchFamily="34" charset="0"/>
              </a:rPr>
              <a:t>Possingham</a:t>
            </a: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. 2003. Improving Precision and Reducing Bias in Biological Surveys: Estimating False-Negative Error Rates. Ecological Applications 13:1790–1801.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en-US" sz="1400" dirty="0">
                <a:solidFill>
                  <a:srgbClr val="636382"/>
                </a:solidFill>
                <a:latin typeface="Gill Sans MT" panose="020B0502020104020203" pitchFamily="34" charset="0"/>
              </a:rPr>
              <a:t>Williams, B., J. Nichols, and M. Conroy. 2002. Analysis and Management of Animal Populations: Modeling, Estimation, and Decision Making. Academic Press, San Diego, CA.</a:t>
            </a: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s-ES" sz="1400" dirty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marL="0" indent="0" fontAlgn="auto">
              <a:spcBef>
                <a:spcPts val="600"/>
              </a:spcBef>
              <a:spcAft>
                <a:spcPts val="0"/>
              </a:spcAft>
              <a:buNone/>
            </a:pPr>
            <a:endParaRPr lang="en-US" sz="14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US" sz="300" dirty="0" smtClean="0">
              <a:solidFill>
                <a:srgbClr val="63638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logo anclaje MIN agroind NUE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6300573"/>
            <a:ext cx="3312368" cy="51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17279" r="49609" b="60280"/>
          <a:stretch/>
        </p:blipFill>
        <p:spPr>
          <a:xfrm>
            <a:off x="77727" y="172576"/>
            <a:ext cx="4494273" cy="484902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t="38387" r="45162" b="32422"/>
          <a:stretch/>
        </p:blipFill>
        <p:spPr>
          <a:xfrm>
            <a:off x="4427984" y="1686124"/>
            <a:ext cx="4638243" cy="5055244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809239" y="556614"/>
            <a:ext cx="3760475" cy="385267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52146" y="2788927"/>
            <a:ext cx="2285975" cy="23774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175BC-7F16-4EAD-8A38-2614B65A1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VISIÓN JERÁRQUICA DE LA ECOLOGÍA 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836712"/>
            <a:ext cx="864961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las observaciones son producto de dos procesos relacionados: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5656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sz="2400" baseline="30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Ecológico (nuestro interés)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s-ES" sz="2400" dirty="0" smtClean="0">
                <a:solidFill>
                  <a:srgbClr val="5656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2</a:t>
            </a:r>
            <a:r>
              <a:rPr lang="es-ES" sz="2400" baseline="300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dirty="0" err="1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submodelo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Observaci</a:t>
            </a:r>
            <a:r>
              <a:rPr lang="es-E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  <a:r>
              <a:rPr lang="en-U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(</a:t>
            </a:r>
            <a:r>
              <a:rPr lang="en-US" sz="2400" dirty="0" err="1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condicionante</a:t>
            </a:r>
            <a:r>
              <a:rPr lang="en-U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2896" y="3187824"/>
            <a:ext cx="2162834" cy="9144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Ambiente </a:t>
            </a:r>
          </a:p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(biótico y abiótico)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9912" y="4483968"/>
            <a:ext cx="1534888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Ecológico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54111" y="4361656"/>
            <a:ext cx="1638369" cy="9144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Proceso de Observación</a:t>
            </a:r>
            <a:endParaRPr lang="es-ES" sz="2000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9872" y="3565132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19872" y="3709149"/>
            <a:ext cx="252028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84168" y="5564088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333333"/>
                </a:solidFill>
                <a:latin typeface="Gill Sans MT" panose="020B0502020104020203" pitchFamily="34" charset="0"/>
              </a:rPr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72200" y="3907904"/>
            <a:ext cx="0" cy="156247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84168" y="3378696"/>
            <a:ext cx="576064" cy="4572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rgbClr val="333333"/>
                </a:solidFill>
                <a:latin typeface="Gill Sans MT" panose="020B0502020104020203" pitchFamily="34" charset="0"/>
              </a:rPr>
              <a:t>N</a:t>
            </a:r>
            <a:endParaRPr lang="es-ES" sz="20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47356" y="3763888"/>
            <a:ext cx="24644" cy="64807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516216" y="4844008"/>
            <a:ext cx="576064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1287" y="6435157"/>
            <a:ext cx="44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Royle</a:t>
            </a:r>
            <a:r>
              <a:rPr lang="es-E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US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Dorazio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2008, </a:t>
            </a:r>
            <a:r>
              <a:rPr lang="es-ES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Kery</a:t>
            </a:r>
            <a:r>
              <a:rPr lang="es-E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Schaub 2012)</a:t>
            </a:r>
            <a:endParaRPr lang="es-E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5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136904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07921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PROCESO DE OBSERVACIÓN</a:t>
            </a:r>
            <a:endParaRPr lang="es-E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89615"/>
            <a:ext cx="8352928" cy="5463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s-ES" sz="28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componentes de error en el proceso de observación para conteos: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“Individuos” no son registrados cuando están presentes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NEGATIVOS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Individuos”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identificados incorrectamente/ doble conteo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s-ES" sz="2400" dirty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FALSOS </a:t>
            </a: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POSITIVOS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existe”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 afecta a nuestro estudio”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Gill Sans MT" panose="020B0502020104020203" pitchFamily="34" charset="0"/>
              <a:buChar char="–"/>
              <a:defRPr/>
            </a:pPr>
            <a:r>
              <a:rPr lang="es-ES" sz="2400" dirty="0" smtClean="0">
                <a:solidFill>
                  <a:srgbClr val="565672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“Los errores se cancelan el uno a otro”</a:t>
            </a: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s-ES" sz="2400" dirty="0">
              <a:solidFill>
                <a:srgbClr val="565672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74910" y="1196752"/>
            <a:ext cx="7488832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90934" y="1196752"/>
            <a:ext cx="6696744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3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21458</TotalTime>
  <Words>2317</Words>
  <Application>Microsoft Office PowerPoint</Application>
  <PresentationFormat>On-screen Show (4:3)</PresentationFormat>
  <Paragraphs>454</Paragraphs>
  <Slides>52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Arial Narrow</vt:lpstr>
      <vt:lpstr>Calibri</vt:lpstr>
      <vt:lpstr>Calibri Light</vt:lpstr>
      <vt:lpstr>Cambria Math</vt:lpstr>
      <vt:lpstr>Gill Sans MT</vt:lpstr>
      <vt:lpstr>Times New Roman</vt:lpstr>
      <vt:lpstr>Verdana</vt:lpstr>
      <vt:lpstr>Wingdings</vt:lpstr>
      <vt:lpstr>Theme3</vt:lpstr>
      <vt:lpstr>2_Office Theme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Matias Ottaviani</dc:creator>
  <cp:lastModifiedBy>andrea</cp:lastModifiedBy>
  <cp:revision>641</cp:revision>
  <cp:lastPrinted>2023-03-20T18:46:36Z</cp:lastPrinted>
  <dcterms:created xsi:type="dcterms:W3CDTF">2014-07-21T14:52:50Z</dcterms:created>
  <dcterms:modified xsi:type="dcterms:W3CDTF">2023-04-12T18:48:25Z</dcterms:modified>
</cp:coreProperties>
</file>